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78" r:id="rId5"/>
    <p:sldId id="277" r:id="rId6"/>
    <p:sldId id="279" r:id="rId7"/>
    <p:sldId id="280" r:id="rId8"/>
    <p:sldId id="281" r:id="rId9"/>
    <p:sldId id="283" r:id="rId10"/>
    <p:sldId id="285" r:id="rId11"/>
    <p:sldId id="286" r:id="rId12"/>
    <p:sldId id="287" r:id="rId13"/>
    <p:sldId id="284" r:id="rId14"/>
    <p:sldId id="288" r:id="rId15"/>
    <p:sldId id="290" r:id="rId16"/>
    <p:sldId id="289" r:id="rId17"/>
    <p:sldId id="291" r:id="rId18"/>
    <p:sldId id="292" r:id="rId19"/>
    <p:sldId id="276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32"/>
    <p:restoredTop sz="93967"/>
  </p:normalViewPr>
  <p:slideViewPr>
    <p:cSldViewPr snapToGrid="0">
      <p:cViewPr varScale="1">
        <p:scale>
          <a:sx n="107" d="100"/>
          <a:sy n="107" d="100"/>
        </p:scale>
        <p:origin x="11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CCD09A-058A-C54B-8839-AF06743A1D5A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D3C5E-06BF-4547-A315-150B76FC98D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29802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이부분은 논문을 자세히 읽어봐야 하는데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빠르게 간단히만 읽어서 맞는 내용인지는 모르겠음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하지만 </a:t>
            </a:r>
            <a:r>
              <a:rPr kumimoji="1" lang="en-US" altLang="ko-KR" dirty="0"/>
              <a:t>YOLO </a:t>
            </a:r>
            <a:r>
              <a:rPr kumimoji="1" lang="ko-KR" altLang="en-US" dirty="0"/>
              <a:t>논문에서 말하고자 하는 말은 대략 이해했음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53995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083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4018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남은 기간 동안 </a:t>
            </a:r>
            <a:r>
              <a:rPr kumimoji="1" lang="en-US" altLang="ko-KR" dirty="0"/>
              <a:t>YOLO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동작시켜보는</a:t>
            </a:r>
            <a:r>
              <a:rPr kumimoji="1" lang="ko-KR" altLang="en-US" dirty="0"/>
              <a:t> 것이 어떨지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87337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7498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3468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논문에서의 </a:t>
            </a:r>
            <a:r>
              <a:rPr kumimoji="1" lang="en-US" altLang="ko-KR" dirty="0"/>
              <a:t>inference detail</a:t>
            </a:r>
            <a:r>
              <a:rPr kumimoji="1" lang="ko-KR" altLang="en-US" dirty="0"/>
              <a:t>이 부족하기 때문에 이해가 어려웠다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그래서 여러 자료를 더 알아보았다</a:t>
            </a:r>
            <a:r>
              <a:rPr kumimoji="1" lang="en-US" altLang="ko-KR" dirty="0"/>
              <a:t>. </a:t>
            </a:r>
          </a:p>
          <a:p>
            <a:r>
              <a:rPr kumimoji="1" lang="ko-KR" altLang="en-US" dirty="0"/>
              <a:t>정확한 내용이지 않을 수 있으니</a:t>
            </a:r>
            <a:r>
              <a:rPr kumimoji="1" lang="en-US" altLang="ko-KR" dirty="0"/>
              <a:t>,</a:t>
            </a:r>
            <a:r>
              <a:rPr kumimoji="1" lang="ko-KR" altLang="en-US" dirty="0"/>
              <a:t> 추후에 더 살펴봐야함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2762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여러 </a:t>
            </a:r>
            <a:r>
              <a:rPr kumimoji="1" lang="en-US" altLang="ko-KR" dirty="0"/>
              <a:t>detection model</a:t>
            </a:r>
            <a:r>
              <a:rPr kumimoji="1" lang="ko-KR" altLang="en-US" dirty="0"/>
              <a:t>들과 </a:t>
            </a:r>
            <a:r>
              <a:rPr kumimoji="1" lang="en-US" altLang="ko-KR" dirty="0"/>
              <a:t>YOLO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비교해놨는데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해당 논문들을 모두 읽어보지 못해서 </a:t>
            </a:r>
            <a:endParaRPr kumimoji="1" lang="en-US" altLang="ko-KR" dirty="0"/>
          </a:p>
          <a:p>
            <a:r>
              <a:rPr kumimoji="1" lang="ko-KR" altLang="en-US" dirty="0"/>
              <a:t>논문에서 주장한 내용만 간략하게 추림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3376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여러 </a:t>
            </a:r>
            <a:r>
              <a:rPr kumimoji="1" lang="en-US" altLang="ko-KR" dirty="0"/>
              <a:t>detection model</a:t>
            </a:r>
            <a:r>
              <a:rPr kumimoji="1" lang="ko-KR" altLang="en-US" dirty="0"/>
              <a:t>들과 </a:t>
            </a:r>
            <a:r>
              <a:rPr kumimoji="1" lang="en-US" altLang="ko-KR" dirty="0"/>
              <a:t>YOLO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비교해놨는데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해당 논문들을 모두 읽어보지 못해서 </a:t>
            </a:r>
            <a:endParaRPr kumimoji="1" lang="en-US" altLang="ko-KR" dirty="0"/>
          </a:p>
          <a:p>
            <a:r>
              <a:rPr kumimoji="1" lang="ko-KR" altLang="en-US" dirty="0"/>
              <a:t>논문에서 주장한 내용만 간략하게 추림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0835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여러 </a:t>
            </a:r>
            <a:r>
              <a:rPr kumimoji="1" lang="en-US" altLang="ko-KR" dirty="0"/>
              <a:t>detection model</a:t>
            </a:r>
            <a:r>
              <a:rPr kumimoji="1" lang="ko-KR" altLang="en-US" dirty="0"/>
              <a:t>들과 </a:t>
            </a:r>
            <a:r>
              <a:rPr kumimoji="1" lang="en-US" altLang="ko-KR" dirty="0"/>
              <a:t>YOLO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비교해놨는데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해당 논문들을 모두 읽어보지 못해서 </a:t>
            </a:r>
            <a:endParaRPr kumimoji="1" lang="en-US" altLang="ko-KR" dirty="0"/>
          </a:p>
          <a:p>
            <a:r>
              <a:rPr kumimoji="1" lang="ko-KR" altLang="en-US" dirty="0"/>
              <a:t>논문에서 주장한 내용만 간략하게 추림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873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64143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8D3C5E-06BF-4547-A315-150B76FC98D2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6153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4445D-ECB8-0499-8964-4FDB78953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69A268D-9DEA-C3FD-00FE-2620A8BAF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E8F5B5-AF9C-CA2A-02E2-61D40CC5FD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" y="6459442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kumimoji="1" lang="en-US" altLang="ko-KR" dirty="0"/>
              <a:t>Embedded AI</a:t>
            </a:r>
            <a:endParaRPr kumimoji="1" lang="ko-KR" altLang="en-US" dirty="0"/>
          </a:p>
        </p:txBody>
      </p:sp>
      <p:pic>
        <p:nvPicPr>
          <p:cNvPr id="7" name="그림 2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6AB210DD-1824-17DF-FBC0-45C9B94F09B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75"/>
          <a:stretch>
            <a:fillRect/>
          </a:stretch>
        </p:blipFill>
        <p:spPr bwMode="auto">
          <a:xfrm>
            <a:off x="10766425" y="6435629"/>
            <a:ext cx="1387475" cy="38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8504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14812-D785-2DE3-E44B-0DAA5181B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9F81B9-6F3D-44B1-105A-F5C70C30C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9AEA9A-9FFE-05D3-E2FE-5572F95598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44E24F-8065-66B2-3C24-45FF518E5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4EF81F-7757-746A-6910-AE15DC522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5615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D81C3E6-FA51-485B-031B-219E64D339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75F77D-015E-6C14-7995-6DE3D39F2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5D18FA-6F42-A8DF-EC8C-BAAECE3D62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8B3CA-0028-9132-5C62-0BEE2EFA6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4A0168-5401-CEB8-A6D7-4ABF17995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75820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8DC919-D7BD-8C3F-E5C1-551E747A2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47EA45-3008-48C5-F050-43B06FD0F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102" y="859317"/>
            <a:ext cx="11952383" cy="5600124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82A293-84BB-8176-79FA-93AD7D4C23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F0532F-39F4-1C59-48C6-349317E60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581470-8021-B9A6-C758-099E98E9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12072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A27320-E9CF-58F3-25CF-EC84A6EC2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6A89B9-91DF-CD03-050F-5CF68068A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3D4811-1B9D-80F7-00D5-0AAF0F7B83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C1FC1B-853B-F10C-FE4A-E89C0E3AC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AD5286-AF7E-EF9C-4978-FF918E351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36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C094B5-CB9A-7C0A-1650-1E4E7098B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BDB87A-834B-44EE-8FE7-7E00459169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3BCAF8-2A6B-3C8F-28E7-023995472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CE864D-30F7-3D52-4E18-911C2EE3C2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0F0BA6-DBD3-3BCE-08B5-16F71406B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2A0F8F-CD96-1BD1-1094-9C812896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873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26FC4D-ABFE-ADD1-B5A5-2262FA423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9A8225-01C5-21AE-CB94-36DAB1A03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8C7E16-FED9-13BC-B1E7-B81A16F71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AFA172-42BD-39AA-622C-598885178E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97817D7-3B1C-1E01-9921-2FBB09DDB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A8D3096-8CC2-79F6-E15C-D7E24284F9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279F2CF-BA3D-5082-1E69-628EE7651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3ACE2ED-8653-AC3A-2511-FE07FEE65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17997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F765F9-5675-E99F-E67B-CECC0CB68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C9B367-9B68-C75F-3FE6-020277DC26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09A20CE-F246-7FF8-A9A7-AA4E0BFC6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B29946-5AF7-EF36-8773-C7910A052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3608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3C473F6-B740-4BA5-ACC4-16CF47B202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0804D54-98DA-AE3A-2420-38DD08FD3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6EF982-8CF6-1696-5264-7B280A98E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1733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55EED2-E92C-00DF-B61B-6332055E0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22F0C5-26C6-2BA4-7201-2D8F85ADC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9C73CA-C139-E086-24F8-6A9A0A7A71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F7587B-0668-B1E5-43C3-9D2FE2A235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44FE70-985F-4528-7215-8696805C8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01EDB3-7C87-6C00-0EBB-9FBBC84CD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1144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7669FA-63B0-E9A8-C2B9-D3A6DD7BF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F5F4837-551F-C9C2-D463-EC536A07AD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D37D25-9E48-DA22-DB03-95B50C002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D609E1-9B07-ACE4-11EF-CD4D1D0518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D8358FE-4A8D-A043-BD7E-DF1CFFD7196F}" type="datetimeFigureOut">
              <a:rPr kumimoji="1" lang="ko-KR" altLang="en-US" smtClean="0"/>
              <a:t>2024. 2. 23.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381565-96D6-0B30-BE60-685F2B0F7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C95245-0716-8AD0-BC76-7C974E358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346EA7-1898-7E4A-A5B3-305006AD804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9701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67A02AF-19FE-5223-EE42-43D4F5416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03" y="57035"/>
            <a:ext cx="11952383" cy="802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6B78F7-D9F7-1A4E-0F92-C14FAADAC3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102" y="1021393"/>
            <a:ext cx="11952383" cy="5438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</p:txBody>
      </p:sp>
      <p:sp>
        <p:nvSpPr>
          <p:cNvPr id="12" name="날짜 개체 틀 3">
            <a:extLst>
              <a:ext uri="{FF2B5EF4-FFF2-40B4-BE49-F238E27FC236}">
                <a16:creationId xmlns:a16="http://schemas.microsoft.com/office/drawing/2014/main" id="{AED9B35F-AB58-03CF-474F-1AFEC25C27A3}"/>
              </a:ext>
            </a:extLst>
          </p:cNvPr>
          <p:cNvSpPr txBox="1">
            <a:spLocks/>
          </p:cNvSpPr>
          <p:nvPr userDrawn="1"/>
        </p:nvSpPr>
        <p:spPr>
          <a:xfrm>
            <a:off x="38100" y="6459442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Embedded AI</a:t>
            </a:r>
            <a:endParaRPr kumimoji="1" lang="ko-KR" altLang="en-US" sz="15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바닥글 개체 틀 4">
            <a:extLst>
              <a:ext uri="{FF2B5EF4-FFF2-40B4-BE49-F238E27FC236}">
                <a16:creationId xmlns:a16="http://schemas.microsoft.com/office/drawing/2014/main" id="{D7807DFB-0F2F-C213-B5C9-704F44B5185E}"/>
              </a:ext>
            </a:extLst>
          </p:cNvPr>
          <p:cNvSpPr txBox="1">
            <a:spLocks/>
          </p:cNvSpPr>
          <p:nvPr userDrawn="1"/>
        </p:nvSpPr>
        <p:spPr>
          <a:xfrm>
            <a:off x="5581420" y="6459441"/>
            <a:ext cx="1029159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46EA7-1898-7E4A-A5B3-305006AD8040}" type="slidenum">
              <a:rPr kumimoji="1" lang="ko-KR" altLang="en-US" sz="15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/>
              <a:t>‹#›</a:t>
            </a:fld>
            <a:r>
              <a:rPr kumimoji="1" lang="en-US" altLang="ko-KR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/ 18</a:t>
            </a:r>
            <a:endParaRPr kumimoji="1" lang="ko-KR" altLang="en-US" sz="15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4" name="그림 2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84C0102A-8DBC-63BD-6797-14D0EBCB783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375"/>
          <a:stretch>
            <a:fillRect/>
          </a:stretch>
        </p:blipFill>
        <p:spPr bwMode="auto">
          <a:xfrm>
            <a:off x="10766425" y="6435629"/>
            <a:ext cx="1387475" cy="38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9980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hoiem.cs.illinois.edu/publications/eccv2012_detanalysis_derek.p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jreddie.com/darknet/yolo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1">
            <a:extLst>
              <a:ext uri="{FF2B5EF4-FFF2-40B4-BE49-F238E27FC236}">
                <a16:creationId xmlns:a16="http://schemas.microsoft.com/office/drawing/2014/main" id="{224796B4-F456-4062-68E6-04EE81691E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100" y="1433513"/>
            <a:ext cx="10845800" cy="463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t" anchorCtr="0" compatLnSpc="1">
            <a:prstTxWarp prst="textNoShape">
              <a:avLst/>
            </a:prstTxWarp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  <a:buFont typeface="Wingdings" pitchFamily="2" charset="2"/>
              <a:buNone/>
            </a:pPr>
            <a:r>
              <a:rPr kumimoji="1" lang="en-US" altLang="ko-KR" sz="20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| Paper Review |</a:t>
            </a:r>
          </a:p>
          <a:p>
            <a:pPr algn="ctr">
              <a:lnSpc>
                <a:spcPct val="150000"/>
              </a:lnSpc>
              <a:buFont typeface="Wingdings" pitchFamily="2" charset="2"/>
              <a:buNone/>
            </a:pPr>
            <a:endParaRPr kumimoji="1" lang="en-US" altLang="ko-KR" sz="20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>
              <a:lnSpc>
                <a:spcPct val="150000"/>
              </a:lnSpc>
              <a:buFont typeface="Wingdings" pitchFamily="2" charset="2"/>
              <a:buNone/>
            </a:pPr>
            <a:r>
              <a:rPr kumimoji="1" lang="en-US" altLang="ko-KR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You Only Look Once: Unified, Real-Time Object Detection </a:t>
            </a:r>
          </a:p>
          <a:p>
            <a:pPr algn="ctr">
              <a:lnSpc>
                <a:spcPct val="150000"/>
              </a:lnSpc>
              <a:buFont typeface="Wingdings" pitchFamily="2" charset="2"/>
              <a:buNone/>
            </a:pPr>
            <a:r>
              <a:rPr lang="en" altLang="ko-KR" sz="1500" dirty="0">
                <a:latin typeface="Malgun Gothic Semilight" panose="020B0503020000020004" pitchFamily="34" charset="-127"/>
                <a:ea typeface="Malgun Gothic Semilight" panose="020B0503020000020004" pitchFamily="34" charset="-127"/>
              </a:rPr>
              <a:t>Joseph Redmon, Santosh </a:t>
            </a:r>
            <a:r>
              <a:rPr lang="en" altLang="ko-KR" sz="1500" dirty="0" err="1">
                <a:latin typeface="Malgun Gothic Semilight" panose="020B0503020000020004" pitchFamily="34" charset="-127"/>
                <a:ea typeface="Malgun Gothic Semilight" panose="020B0503020000020004" pitchFamily="34" charset="-127"/>
              </a:rPr>
              <a:t>Divvala</a:t>
            </a:r>
            <a:r>
              <a:rPr lang="en" altLang="ko-KR" sz="1500" dirty="0">
                <a:latin typeface="Malgun Gothic Semilight" panose="020B0503020000020004" pitchFamily="34" charset="-127"/>
                <a:ea typeface="Malgun Gothic Semilight" panose="020B0503020000020004" pitchFamily="34" charset="-127"/>
              </a:rPr>
              <a:t>, Ross </a:t>
            </a:r>
            <a:r>
              <a:rPr lang="en" altLang="ko-KR" sz="1500" dirty="0" err="1">
                <a:latin typeface="Malgun Gothic Semilight" panose="020B0503020000020004" pitchFamily="34" charset="-127"/>
                <a:ea typeface="Malgun Gothic Semilight" panose="020B0503020000020004" pitchFamily="34" charset="-127"/>
              </a:rPr>
              <a:t>Girshick</a:t>
            </a:r>
            <a:r>
              <a:rPr lang="en" altLang="ko-KR" sz="1500" dirty="0">
                <a:latin typeface="Malgun Gothic Semilight" panose="020B0503020000020004" pitchFamily="34" charset="-127"/>
                <a:ea typeface="Malgun Gothic Semilight" panose="020B0503020000020004" pitchFamily="34" charset="-127"/>
              </a:rPr>
              <a:t>, Ali Farhadi</a:t>
            </a:r>
          </a:p>
          <a:p>
            <a:pPr algn="ctr">
              <a:lnSpc>
                <a:spcPct val="150000"/>
              </a:lnSpc>
              <a:buFont typeface="Wingdings" pitchFamily="2" charset="2"/>
              <a:buNone/>
            </a:pPr>
            <a:br>
              <a:rPr lang="en" altLang="ko-KR" sz="1500" dirty="0">
                <a:latin typeface="Malgun Gothic Semilight" panose="020B0503020000020004" pitchFamily="34" charset="-127"/>
                <a:ea typeface="Malgun Gothic Semilight" panose="020B0503020000020004" pitchFamily="34" charset="-127"/>
              </a:rPr>
            </a:br>
            <a:r>
              <a:rPr lang="en" altLang="ko-KR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2016 IEEE Conference on Computer Vision and Pattern Recognition (CVPR)</a:t>
            </a:r>
          </a:p>
          <a:p>
            <a:pPr algn="ctr">
              <a:lnSpc>
                <a:spcPct val="150000"/>
              </a:lnSpc>
              <a:buFont typeface="Wingdings" pitchFamily="2" charset="2"/>
              <a:buNone/>
            </a:pPr>
            <a:endParaRPr kumimoji="1"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ctr">
              <a:lnSpc>
                <a:spcPct val="150000"/>
              </a:lnSpc>
              <a:buFont typeface="Wingdings" pitchFamily="2" charset="2"/>
              <a:buNone/>
            </a:pPr>
            <a:endParaRPr kumimoji="1" lang="en-US" altLang="ko-KR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r">
              <a:lnSpc>
                <a:spcPct val="150000"/>
              </a:lnSpc>
              <a:buFont typeface="Wingdings" pitchFamily="2" charset="2"/>
              <a:buNone/>
            </a:pPr>
            <a:r>
              <a:rPr kumimoji="1" lang="en-US" altLang="ko-KR" sz="16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2024.02.06 ~ 2024.02.23</a:t>
            </a:r>
          </a:p>
          <a:p>
            <a:pPr algn="r">
              <a:lnSpc>
                <a:spcPct val="150000"/>
              </a:lnSpc>
              <a:buFont typeface="Wingdings" pitchFamily="2" charset="2"/>
              <a:buNone/>
            </a:pPr>
            <a:r>
              <a:rPr kumimoji="1" lang="en-US" altLang="ko-KR" sz="1600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Hyungseop</a:t>
            </a:r>
            <a:r>
              <a:rPr kumimoji="1" lang="en-US" altLang="ko-KR" sz="16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Lee</a:t>
            </a:r>
            <a:r>
              <a:rPr kumimoji="1" lang="ko-KR" altLang="en-US" sz="16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endParaRPr kumimoji="1" lang="en-US" altLang="ko-KR" sz="1600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  <a:p>
            <a:pPr algn="r">
              <a:lnSpc>
                <a:spcPct val="150000"/>
              </a:lnSpc>
              <a:buFont typeface="Wingdings" pitchFamily="2" charset="2"/>
              <a:buNone/>
            </a:pPr>
            <a:r>
              <a:rPr kumimoji="1" lang="en-US" altLang="ko-KR" sz="1600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Department of Embedded Systems Engineering, INU</a:t>
            </a:r>
          </a:p>
        </p:txBody>
      </p:sp>
    </p:spTree>
    <p:extLst>
      <p:ext uri="{BB962C8B-B14F-4D97-AF65-F5344CB8AC3E}">
        <p14:creationId xmlns:p14="http://schemas.microsoft.com/office/powerpoint/2010/main" val="2541519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2. Comparison to Other Real-Time Systems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b="1" dirty="0"/>
              <a:t>DPM(Deformable parts models)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Sliding window approach to object detection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A disjoint pipeline to extract static features, classify regions, predict bounding boxes, etc.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en-US" altLang="ko-KR" sz="1300" dirty="0">
                <a:sym typeface="Wingdings" pitchFamily="2" charset="2"/>
              </a:rPr>
              <a:t>YOLO replaces all these disparate parts with a single CNN.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en-US" altLang="ko-KR" sz="1300" dirty="0">
                <a:sym typeface="Wingdings" pitchFamily="2" charset="2"/>
              </a:rPr>
              <a:t>YOLO leads to a faster, more accurate model than DPM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endParaRPr kumimoji="1" lang="en-US" altLang="ko-KR" sz="1300" dirty="0"/>
          </a:p>
          <a:p>
            <a:pPr>
              <a:lnSpc>
                <a:spcPct val="150000"/>
              </a:lnSpc>
            </a:pPr>
            <a:r>
              <a:rPr kumimoji="1" lang="en-US" altLang="ko-KR" sz="1300" b="1" dirty="0"/>
              <a:t>DPM</a:t>
            </a:r>
            <a:r>
              <a:rPr kumimoji="1" lang="ko-KR" altLang="en-US" sz="1300" b="1" dirty="0"/>
              <a:t>의 전체 </a:t>
            </a:r>
            <a:r>
              <a:rPr kumimoji="1" lang="en-US" altLang="ko-KR" sz="1300" b="1" dirty="0"/>
              <a:t>pipeline</a:t>
            </a:r>
            <a:r>
              <a:rPr kumimoji="1" lang="ko-KR" altLang="en-US" sz="1300" b="1" dirty="0"/>
              <a:t>을 구성하는 작은 </a:t>
            </a:r>
            <a:r>
              <a:rPr kumimoji="1" lang="en-US" altLang="ko-KR" sz="1300" b="1" dirty="0"/>
              <a:t>pipeline</a:t>
            </a:r>
            <a:r>
              <a:rPr kumimoji="1" lang="ko-KR" altLang="en-US" sz="1300" b="1" dirty="0"/>
              <a:t>들을 개선하려는 많은 연구들이 존재</a:t>
            </a:r>
            <a:endParaRPr kumimoji="1" lang="en-US" altLang="ko-KR" sz="1300" b="1" dirty="0"/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Many efforts to speedup HOG computation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Use cascade, push computations to GPUs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en-US" altLang="ko-KR" sz="1300" dirty="0">
                <a:sym typeface="Wingdings" pitchFamily="2" charset="2"/>
              </a:rPr>
              <a:t> but only 30Hz DPM runs in real-time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en-US" altLang="ko-KR" sz="1300" dirty="0">
                <a:sym typeface="Wingdings" pitchFamily="2" charset="2"/>
              </a:rPr>
              <a:t>YOLO</a:t>
            </a:r>
            <a:r>
              <a:rPr kumimoji="1" lang="ko-KR" altLang="en-US" sz="1300" dirty="0">
                <a:sym typeface="Wingdings" pitchFamily="2" charset="2"/>
              </a:rPr>
              <a:t>는 작은 </a:t>
            </a:r>
            <a:r>
              <a:rPr kumimoji="1" lang="en-US" altLang="ko-KR" sz="1300" dirty="0">
                <a:sym typeface="Wingdings" pitchFamily="2" charset="2"/>
              </a:rPr>
              <a:t>pipeline</a:t>
            </a:r>
            <a:r>
              <a:rPr kumimoji="1" lang="ko-KR" altLang="en-US" sz="1300" dirty="0">
                <a:sym typeface="Wingdings" pitchFamily="2" charset="2"/>
              </a:rPr>
              <a:t>의 개별적인 속도 개선에 </a:t>
            </a:r>
            <a:r>
              <a:rPr kumimoji="1" lang="en-US" altLang="ko-KR" sz="1300" dirty="0">
                <a:sym typeface="Wingdings" pitchFamily="2" charset="2"/>
              </a:rPr>
              <a:t>focus </a:t>
            </a:r>
            <a:r>
              <a:rPr kumimoji="1" lang="ko-KR" altLang="en-US" sz="1300" dirty="0">
                <a:sym typeface="Wingdings" pitchFamily="2" charset="2"/>
              </a:rPr>
              <a:t>않고</a:t>
            </a:r>
            <a:r>
              <a:rPr kumimoji="1" lang="en-US" altLang="ko-KR" sz="1300" dirty="0">
                <a:sym typeface="Wingdings" pitchFamily="2" charset="2"/>
              </a:rPr>
              <a:t>, </a:t>
            </a:r>
            <a:r>
              <a:rPr kumimoji="1" lang="ko-KR" altLang="en-US" sz="1300" dirty="0">
                <a:sym typeface="Wingdings" pitchFamily="2" charset="2"/>
              </a:rPr>
              <a:t>작은 </a:t>
            </a:r>
            <a:r>
              <a:rPr kumimoji="1" lang="en-US" altLang="ko-KR" sz="1300" dirty="0">
                <a:sym typeface="Wingdings" pitchFamily="2" charset="2"/>
              </a:rPr>
              <a:t>pipeline</a:t>
            </a:r>
            <a:r>
              <a:rPr kumimoji="1" lang="ko-KR" altLang="en-US" sz="1300" dirty="0">
                <a:sym typeface="Wingdings" pitchFamily="2" charset="2"/>
              </a:rPr>
              <a:t>을 없애서 하나의 </a:t>
            </a:r>
            <a:r>
              <a:rPr kumimoji="1" lang="en-US" altLang="ko-KR" sz="1300" dirty="0">
                <a:sym typeface="Wingdings" pitchFamily="2" charset="2"/>
              </a:rPr>
              <a:t>design</a:t>
            </a:r>
            <a:r>
              <a:rPr kumimoji="1" lang="ko-KR" altLang="en-US" sz="1300" dirty="0" err="1">
                <a:sym typeface="Wingdings" pitchFamily="2" charset="2"/>
              </a:rPr>
              <a:t>으로</a:t>
            </a:r>
            <a:r>
              <a:rPr kumimoji="1" lang="ko-KR" altLang="en-US" sz="1300" dirty="0">
                <a:sym typeface="Wingdings" pitchFamily="2" charset="2"/>
              </a:rPr>
              <a:t> 만듦</a:t>
            </a:r>
            <a:endParaRPr kumimoji="1" lang="en-US" altLang="ko-KR" sz="13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95430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2. Comparison to Other Real-Time Systems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b="1" dirty="0">
                <a:sym typeface="Wingdings" pitchFamily="2" charset="2"/>
              </a:rPr>
              <a:t>R-CNN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Region proposal instead of sliding window to find objects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Selective Search generates potential </a:t>
            </a:r>
            <a:r>
              <a:rPr kumimoji="1" lang="en-US" altLang="ko-KR" sz="1300" dirty="0" err="1">
                <a:sym typeface="Wingdings" pitchFamily="2" charset="2"/>
              </a:rPr>
              <a:t>bboxes</a:t>
            </a:r>
            <a:endParaRPr kumimoji="1" lang="en-US" altLang="ko-KR" sz="1300" dirty="0"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CNN extracts features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SVM scores the </a:t>
            </a:r>
            <a:r>
              <a:rPr kumimoji="1" lang="en-US" altLang="ko-KR" sz="1300" dirty="0" err="1">
                <a:sym typeface="Wingdings" pitchFamily="2" charset="2"/>
              </a:rPr>
              <a:t>bboxes</a:t>
            </a:r>
            <a:endParaRPr kumimoji="1" lang="en-US" altLang="ko-KR" sz="1300" dirty="0"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Linear model adjusts the </a:t>
            </a:r>
            <a:r>
              <a:rPr kumimoji="1" lang="en-US" altLang="ko-KR" sz="1300" dirty="0" err="1">
                <a:sym typeface="Wingdings" pitchFamily="2" charset="2"/>
              </a:rPr>
              <a:t>bboxes</a:t>
            </a:r>
            <a:endParaRPr kumimoji="1" lang="en-US" altLang="ko-KR" sz="1300" dirty="0"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Non-max suppression eliminates duplicate detections.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ko-KR" altLang="en-US" sz="1300" dirty="0">
                <a:sym typeface="Wingdings" pitchFamily="2" charset="2"/>
              </a:rPr>
              <a:t>역시나 복잡한 </a:t>
            </a:r>
            <a:r>
              <a:rPr kumimoji="1" lang="en-US" altLang="ko-KR" sz="1300" dirty="0">
                <a:sym typeface="Wingdings" pitchFamily="2" charset="2"/>
              </a:rPr>
              <a:t>pipeline</a:t>
            </a:r>
            <a:r>
              <a:rPr kumimoji="1" lang="ko-KR" altLang="en-US" sz="1300" dirty="0" err="1">
                <a:sym typeface="Wingdings" pitchFamily="2" charset="2"/>
              </a:rPr>
              <a:t>으로</a:t>
            </a:r>
            <a:r>
              <a:rPr kumimoji="1" lang="ko-KR" altLang="en-US" sz="1300" dirty="0">
                <a:sym typeface="Wingdings" pitchFamily="2" charset="2"/>
              </a:rPr>
              <a:t> 인해 </a:t>
            </a:r>
            <a:r>
              <a:rPr kumimoji="1" lang="en-US" altLang="ko-KR" sz="1300" dirty="0">
                <a:sym typeface="Wingdings" pitchFamily="2" charset="2"/>
              </a:rPr>
              <a:t>train, test </a:t>
            </a:r>
            <a:r>
              <a:rPr kumimoji="1" lang="ko-KR" altLang="en-US" sz="1300" dirty="0">
                <a:sym typeface="Wingdings" pitchFamily="2" charset="2"/>
              </a:rPr>
              <a:t>속도 매우 느림</a:t>
            </a:r>
            <a:endParaRPr kumimoji="1" lang="en-US" altLang="ko-KR" sz="1300" dirty="0">
              <a:sym typeface="Wingdings" pitchFamily="2" charset="2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300" b="1" dirty="0">
                <a:sym typeface="Wingdings" pitchFamily="2" charset="2"/>
              </a:rPr>
              <a:t>Fast R-CNN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Using neural network to propose regions instead of Selective Search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en-US" altLang="ko-KR" sz="1300" dirty="0">
                <a:sym typeface="Wingdings" pitchFamily="2" charset="2"/>
              </a:rPr>
              <a:t> </a:t>
            </a:r>
            <a:r>
              <a:rPr kumimoji="1" lang="en-US" altLang="ko-KR" sz="1300" dirty="0" err="1">
                <a:sym typeface="Wingdings" pitchFamily="2" charset="2"/>
              </a:rPr>
              <a:t>Nueral</a:t>
            </a:r>
            <a:r>
              <a:rPr kumimoji="1" lang="en-US" altLang="ko-KR" sz="1300" dirty="0">
                <a:sym typeface="Wingdings" pitchFamily="2" charset="2"/>
              </a:rPr>
              <a:t> network</a:t>
            </a:r>
            <a:r>
              <a:rPr kumimoji="1" lang="ko-KR" altLang="en-US" sz="1300" dirty="0" err="1">
                <a:sym typeface="Wingdings" pitchFamily="2" charset="2"/>
              </a:rPr>
              <a:t>를</a:t>
            </a:r>
            <a:r>
              <a:rPr kumimoji="1" lang="ko-KR" altLang="en-US" sz="1300" dirty="0">
                <a:sym typeface="Wingdings" pitchFamily="2" charset="2"/>
              </a:rPr>
              <a:t> 사용하여 </a:t>
            </a:r>
            <a:r>
              <a:rPr kumimoji="1" lang="en-US" altLang="ko-KR" sz="1300" dirty="0">
                <a:sym typeface="Wingdings" pitchFamily="2" charset="2"/>
              </a:rPr>
              <a:t>proposed region</a:t>
            </a:r>
            <a:r>
              <a:rPr kumimoji="1" lang="ko-KR" altLang="en-US" sz="1300" dirty="0">
                <a:sym typeface="Wingdings" pitchFamily="2" charset="2"/>
              </a:rPr>
              <a:t>을 찾는 시도를 통해 </a:t>
            </a:r>
            <a:r>
              <a:rPr kumimoji="1" lang="en-US" altLang="ko-KR" sz="1300" dirty="0">
                <a:sym typeface="Wingdings" pitchFamily="2" charset="2"/>
              </a:rPr>
              <a:t>R-CNN</a:t>
            </a:r>
            <a:r>
              <a:rPr kumimoji="1" lang="ko-KR" altLang="en-US" sz="1300" dirty="0">
                <a:sym typeface="Wingdings" pitchFamily="2" charset="2"/>
              </a:rPr>
              <a:t>에 비해 </a:t>
            </a:r>
            <a:r>
              <a:rPr kumimoji="1" lang="en-US" altLang="ko-KR" sz="1300" dirty="0">
                <a:sym typeface="Wingdings" pitchFamily="2" charset="2"/>
              </a:rPr>
              <a:t>accuracy, speed </a:t>
            </a:r>
            <a:r>
              <a:rPr kumimoji="1" lang="ko-KR" altLang="en-US" sz="1300" dirty="0">
                <a:sym typeface="Wingdings" pitchFamily="2" charset="2"/>
              </a:rPr>
              <a:t>증가</a:t>
            </a:r>
            <a:r>
              <a:rPr kumimoji="1" lang="en-US" altLang="ko-KR" sz="1300" dirty="0">
                <a:sym typeface="Wingdings" pitchFamily="2" charset="2"/>
              </a:rPr>
              <a:t>.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ko-KR" altLang="en-US" sz="1300" dirty="0">
                <a:sym typeface="Wingdings" pitchFamily="2" charset="2"/>
              </a:rPr>
              <a:t>    하지만 아직 </a:t>
            </a:r>
            <a:r>
              <a:rPr kumimoji="1" lang="en-US" altLang="ko-KR" sz="1300" dirty="0">
                <a:sym typeface="Wingdings" pitchFamily="2" charset="2"/>
              </a:rPr>
              <a:t>real-time </a:t>
            </a:r>
            <a:r>
              <a:rPr kumimoji="1" lang="ko-KR" altLang="en-US" sz="1300" dirty="0">
                <a:sym typeface="Wingdings" pitchFamily="2" charset="2"/>
              </a:rPr>
              <a:t>성능에 부족</a:t>
            </a:r>
            <a:endParaRPr kumimoji="1" lang="en-US" altLang="ko-KR" sz="13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72956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2. Comparison to Other Real-Time Systems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b="1" dirty="0">
                <a:sym typeface="Wingdings" pitchFamily="2" charset="2"/>
              </a:rPr>
              <a:t>Deep </a:t>
            </a:r>
            <a:r>
              <a:rPr kumimoji="1" lang="en-US" altLang="ko-KR" sz="1300" b="1" dirty="0" err="1">
                <a:sym typeface="Wingdings" pitchFamily="2" charset="2"/>
              </a:rPr>
              <a:t>MultiBox</a:t>
            </a:r>
            <a:endParaRPr kumimoji="1" lang="en-US" altLang="ko-KR" sz="1300" b="1" dirty="0"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Train a CNN to predict regions of interest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Can also perform single object detection by replacing the confidence prediction with a single class prediction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en-US" altLang="ko-KR" sz="1300" dirty="0">
                <a:sym typeface="Wingdings" pitchFamily="2" charset="2"/>
              </a:rPr>
              <a:t>CNN</a:t>
            </a:r>
            <a:r>
              <a:rPr kumimoji="1" lang="ko-KR" altLang="en-US" sz="1300" dirty="0" err="1">
                <a:sym typeface="Wingdings" pitchFamily="2" charset="2"/>
              </a:rPr>
              <a:t>으로</a:t>
            </a:r>
            <a:r>
              <a:rPr kumimoji="1" lang="ko-KR" altLang="en-US" sz="1300" dirty="0">
                <a:sym typeface="Wingdings" pitchFamily="2" charset="2"/>
              </a:rPr>
              <a:t> </a:t>
            </a:r>
            <a:r>
              <a:rPr kumimoji="1" lang="en-US" altLang="ko-KR" sz="1300" dirty="0" err="1">
                <a:sym typeface="Wingdings" pitchFamily="2" charset="2"/>
              </a:rPr>
              <a:t>RoI</a:t>
            </a:r>
            <a:r>
              <a:rPr kumimoji="1" lang="ko-KR" altLang="en-US" sz="1300" dirty="0" err="1">
                <a:sym typeface="Wingdings" pitchFamily="2" charset="2"/>
              </a:rPr>
              <a:t>를</a:t>
            </a:r>
            <a:r>
              <a:rPr kumimoji="1" lang="ko-KR" altLang="en-US" sz="1300" dirty="0">
                <a:sym typeface="Wingdings" pitchFamily="2" charset="2"/>
              </a:rPr>
              <a:t> </a:t>
            </a:r>
            <a:r>
              <a:rPr kumimoji="1" lang="en-US" altLang="ko-KR" sz="1300" dirty="0">
                <a:sym typeface="Wingdings" pitchFamily="2" charset="2"/>
              </a:rPr>
              <a:t>prediction</a:t>
            </a:r>
            <a:r>
              <a:rPr kumimoji="1" lang="ko-KR" altLang="en-US" sz="1300" dirty="0">
                <a:sym typeface="Wingdings" pitchFamily="2" charset="2"/>
              </a:rPr>
              <a:t>하는 것은 </a:t>
            </a:r>
            <a:r>
              <a:rPr kumimoji="1" lang="en-US" altLang="ko-KR" sz="1300" dirty="0">
                <a:sym typeface="Wingdings" pitchFamily="2" charset="2"/>
              </a:rPr>
              <a:t>YOLO</a:t>
            </a:r>
            <a:r>
              <a:rPr kumimoji="1" lang="ko-KR" altLang="en-US" sz="1300" dirty="0">
                <a:sym typeface="Wingdings" pitchFamily="2" charset="2"/>
              </a:rPr>
              <a:t>와 동일하지만</a:t>
            </a:r>
            <a:r>
              <a:rPr kumimoji="1" lang="en-US" altLang="ko-KR" sz="1300" dirty="0">
                <a:sym typeface="Wingdings" pitchFamily="2" charset="2"/>
              </a:rPr>
              <a:t>,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en-US" altLang="ko-KR" sz="1300" dirty="0">
                <a:sym typeface="Wingdings" pitchFamily="2" charset="2"/>
              </a:rPr>
              <a:t>    YOLO</a:t>
            </a:r>
            <a:r>
              <a:rPr kumimoji="1" lang="ko-KR" altLang="en-US" sz="1300" dirty="0">
                <a:sym typeface="Wingdings" pitchFamily="2" charset="2"/>
              </a:rPr>
              <a:t>와 같이 여러 </a:t>
            </a:r>
            <a:r>
              <a:rPr kumimoji="1" lang="en-US" altLang="ko-KR" sz="1300" dirty="0">
                <a:sym typeface="Wingdings" pitchFamily="2" charset="2"/>
              </a:rPr>
              <a:t>object</a:t>
            </a:r>
            <a:r>
              <a:rPr kumimoji="1" lang="ko-KR" altLang="en-US" sz="1300" dirty="0" err="1">
                <a:sym typeface="Wingdings" pitchFamily="2" charset="2"/>
              </a:rPr>
              <a:t>를</a:t>
            </a:r>
            <a:r>
              <a:rPr kumimoji="1" lang="ko-KR" altLang="en-US" sz="1300" dirty="0">
                <a:sym typeface="Wingdings" pitchFamily="2" charset="2"/>
              </a:rPr>
              <a:t> </a:t>
            </a:r>
            <a:r>
              <a:rPr kumimoji="1" lang="en-US" altLang="ko-KR" sz="1300" dirty="0">
                <a:sym typeface="Wingdings" pitchFamily="2" charset="2"/>
              </a:rPr>
              <a:t>detection</a:t>
            </a:r>
            <a:r>
              <a:rPr kumimoji="1" lang="ko-KR" altLang="en-US" sz="1300" dirty="0">
                <a:sym typeface="Wingdings" pitchFamily="2" charset="2"/>
              </a:rPr>
              <a:t>하기 위해 추가의 </a:t>
            </a:r>
            <a:r>
              <a:rPr kumimoji="1" lang="en-US" altLang="ko-KR" sz="1300" dirty="0">
                <a:sym typeface="Wingdings" pitchFamily="2" charset="2"/>
              </a:rPr>
              <a:t>image patch classification</a:t>
            </a:r>
            <a:r>
              <a:rPr kumimoji="1" lang="ko-KR" altLang="en-US" sz="1300" dirty="0">
                <a:sym typeface="Wingdings" pitchFamily="2" charset="2"/>
              </a:rPr>
              <a:t>이 필요</a:t>
            </a:r>
            <a:endParaRPr kumimoji="1" lang="en-US" altLang="ko-KR" sz="1300" dirty="0">
              <a:sym typeface="Wingdings" pitchFamily="2" charset="2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en-US" altLang="ko-KR" sz="1300" dirty="0">
                <a:sym typeface="Wingdings" pitchFamily="2" charset="2"/>
              </a:rPr>
              <a:t>General object detection</a:t>
            </a:r>
            <a:r>
              <a:rPr kumimoji="1" lang="ko-KR" altLang="en-US" sz="1300" dirty="0">
                <a:sym typeface="Wingdings" pitchFamily="2" charset="2"/>
              </a:rPr>
              <a:t>을 하지 못하므로 </a:t>
            </a:r>
            <a:r>
              <a:rPr kumimoji="1" lang="en-US" altLang="ko-KR" sz="1300" dirty="0">
                <a:sym typeface="Wingdings" pitchFamily="2" charset="2"/>
              </a:rPr>
              <a:t>YOLO</a:t>
            </a:r>
            <a:r>
              <a:rPr kumimoji="1" lang="ko-KR" altLang="en-US" sz="1300" dirty="0">
                <a:sym typeface="Wingdings" pitchFamily="2" charset="2"/>
              </a:rPr>
              <a:t>가 더욱 </a:t>
            </a:r>
            <a:r>
              <a:rPr kumimoji="1" lang="en-US" altLang="ko-KR" sz="1300" dirty="0">
                <a:sym typeface="Wingdings" pitchFamily="2" charset="2"/>
              </a:rPr>
              <a:t>complete detection system</a:t>
            </a:r>
            <a:r>
              <a:rPr kumimoji="1" lang="ko-KR" altLang="en-US" sz="1300" dirty="0">
                <a:sym typeface="Wingdings" pitchFamily="2" charset="2"/>
              </a:rPr>
              <a:t>이라고 할 수 있음</a:t>
            </a:r>
            <a:endParaRPr kumimoji="1" lang="en-US" altLang="ko-KR" sz="1300" dirty="0">
              <a:sym typeface="Wingdings" pitchFamily="2" charset="2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300" b="1" dirty="0" err="1">
                <a:sym typeface="Wingdings" pitchFamily="2" charset="2"/>
              </a:rPr>
              <a:t>MultiGrasp</a:t>
            </a:r>
            <a:r>
              <a:rPr kumimoji="1" lang="en-US" altLang="ko-KR" sz="1300" b="1" dirty="0">
                <a:sym typeface="Wingdings" pitchFamily="2" charset="2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YOLO</a:t>
            </a:r>
            <a:r>
              <a:rPr kumimoji="1" lang="ko-KR" altLang="en-US" sz="1300" dirty="0">
                <a:sym typeface="Wingdings" pitchFamily="2" charset="2"/>
              </a:rPr>
              <a:t>의 </a:t>
            </a:r>
            <a:r>
              <a:rPr kumimoji="1" lang="en-US" altLang="ko-KR" sz="1300" dirty="0">
                <a:sym typeface="Wingdings" pitchFamily="2" charset="2"/>
              </a:rPr>
              <a:t>grid approach idea</a:t>
            </a:r>
            <a:r>
              <a:rPr kumimoji="1" lang="ko-KR" altLang="en-US" sz="1300" dirty="0">
                <a:sym typeface="Wingdings" pitchFamily="2" charset="2"/>
              </a:rPr>
              <a:t>는 </a:t>
            </a:r>
            <a:r>
              <a:rPr kumimoji="1" lang="en-US" altLang="ko-KR" sz="1300" dirty="0" err="1">
                <a:sym typeface="Wingdings" pitchFamily="2" charset="2"/>
              </a:rPr>
              <a:t>MultiGrasp</a:t>
            </a:r>
            <a:r>
              <a:rPr kumimoji="1" lang="ko-KR" altLang="en-US" sz="1300" dirty="0">
                <a:sym typeface="Wingdings" pitchFamily="2" charset="2"/>
              </a:rPr>
              <a:t>에 기반함</a:t>
            </a:r>
            <a:endParaRPr kumimoji="1" lang="en-US" altLang="ko-KR" sz="1300" dirty="0">
              <a:sym typeface="Wingdings" pitchFamily="2" charset="2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en-US" altLang="ko-KR" sz="1300" dirty="0" err="1">
                <a:sym typeface="Wingdings" pitchFamily="2" charset="2"/>
              </a:rPr>
              <a:t>MultiGrasp</a:t>
            </a:r>
            <a:r>
              <a:rPr kumimoji="1" lang="ko-KR" altLang="en-US" sz="1300" dirty="0">
                <a:sym typeface="Wingdings" pitchFamily="2" charset="2"/>
              </a:rPr>
              <a:t>는 한 </a:t>
            </a:r>
            <a:r>
              <a:rPr kumimoji="1" lang="en-US" altLang="ko-KR" sz="1300" dirty="0">
                <a:sym typeface="Wingdings" pitchFamily="2" charset="2"/>
              </a:rPr>
              <a:t>image</a:t>
            </a:r>
            <a:r>
              <a:rPr kumimoji="1" lang="ko-KR" altLang="en-US" sz="1300" dirty="0">
                <a:sym typeface="Wingdings" pitchFamily="2" charset="2"/>
              </a:rPr>
              <a:t>에서 </a:t>
            </a:r>
            <a:r>
              <a:rPr kumimoji="1" lang="en-US" altLang="ko-KR" sz="1300" dirty="0">
                <a:sym typeface="Wingdings" pitchFamily="2" charset="2"/>
              </a:rPr>
              <a:t>single graspable region</a:t>
            </a:r>
            <a:r>
              <a:rPr kumimoji="1" lang="ko-KR" altLang="en-US" sz="1300" dirty="0">
                <a:sym typeface="Wingdings" pitchFamily="2" charset="2"/>
              </a:rPr>
              <a:t>을 </a:t>
            </a:r>
            <a:r>
              <a:rPr kumimoji="1" lang="en-US" altLang="ko-KR" sz="1300" dirty="0">
                <a:sym typeface="Wingdings" pitchFamily="2" charset="2"/>
              </a:rPr>
              <a:t>predict</a:t>
            </a:r>
            <a:r>
              <a:rPr kumimoji="1" lang="ko-KR" altLang="en-US" sz="1300" dirty="0">
                <a:sym typeface="Wingdings" pitchFamily="2" charset="2"/>
              </a:rPr>
              <a:t>하는데</a:t>
            </a:r>
            <a:r>
              <a:rPr kumimoji="1" lang="en-US" altLang="ko-KR" sz="1300" dirty="0">
                <a:sym typeface="Wingdings" pitchFamily="2" charset="2"/>
              </a:rPr>
              <a:t>,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en-US" altLang="ko-KR" sz="1300" dirty="0">
                <a:sym typeface="Wingdings" pitchFamily="2" charset="2"/>
              </a:rPr>
              <a:t>    YOLO</a:t>
            </a:r>
            <a:r>
              <a:rPr kumimoji="1" lang="ko-KR" altLang="en-US" sz="1300" dirty="0">
                <a:sym typeface="Wingdings" pitchFamily="2" charset="2"/>
              </a:rPr>
              <a:t>는 한 </a:t>
            </a:r>
            <a:r>
              <a:rPr kumimoji="1" lang="en-US" altLang="ko-KR" sz="1300" dirty="0">
                <a:sym typeface="Wingdings" pitchFamily="2" charset="2"/>
              </a:rPr>
              <a:t>image</a:t>
            </a:r>
            <a:r>
              <a:rPr kumimoji="1" lang="ko-KR" altLang="en-US" sz="1300" dirty="0">
                <a:sym typeface="Wingdings" pitchFamily="2" charset="2"/>
              </a:rPr>
              <a:t>에서 </a:t>
            </a:r>
            <a:r>
              <a:rPr kumimoji="1" lang="en-US" altLang="ko-KR" sz="1300" dirty="0" err="1">
                <a:sym typeface="Wingdings" pitchFamily="2" charset="2"/>
              </a:rPr>
              <a:t>bboxes</a:t>
            </a:r>
            <a:r>
              <a:rPr kumimoji="1" lang="ko-KR" altLang="en-US" sz="1300" dirty="0">
                <a:sym typeface="Wingdings" pitchFamily="2" charset="2"/>
              </a:rPr>
              <a:t>와 여러 </a:t>
            </a:r>
            <a:r>
              <a:rPr kumimoji="1" lang="en-US" altLang="ko-KR" sz="1300" dirty="0">
                <a:sym typeface="Wingdings" pitchFamily="2" charset="2"/>
              </a:rPr>
              <a:t>objects</a:t>
            </a:r>
            <a:r>
              <a:rPr kumimoji="1" lang="ko-KR" altLang="en-US" sz="1300" dirty="0">
                <a:sym typeface="Wingdings" pitchFamily="2" charset="2"/>
              </a:rPr>
              <a:t>의 </a:t>
            </a:r>
            <a:r>
              <a:rPr kumimoji="1" lang="en-US" altLang="ko-KR" sz="1300" dirty="0">
                <a:sym typeface="Wingdings" pitchFamily="2" charset="2"/>
              </a:rPr>
              <a:t>class </a:t>
            </a:r>
            <a:r>
              <a:rPr kumimoji="1" lang="en-US" altLang="ko-KR" sz="1300" dirty="0" err="1">
                <a:sym typeface="Wingdings" pitchFamily="2" charset="2"/>
              </a:rPr>
              <a:t>probablity</a:t>
            </a:r>
            <a:r>
              <a:rPr kumimoji="1" lang="ko-KR" altLang="en-US" sz="1300" dirty="0" err="1">
                <a:sym typeface="Wingdings" pitchFamily="2" charset="2"/>
              </a:rPr>
              <a:t>를</a:t>
            </a:r>
            <a:r>
              <a:rPr kumimoji="1" lang="ko-KR" altLang="en-US" sz="1300" dirty="0">
                <a:sym typeface="Wingdings" pitchFamily="2" charset="2"/>
              </a:rPr>
              <a:t> </a:t>
            </a:r>
            <a:r>
              <a:rPr kumimoji="1" lang="en-US" altLang="ko-KR" sz="1300" dirty="0">
                <a:sym typeface="Wingdings" pitchFamily="2" charset="2"/>
              </a:rPr>
              <a:t>predict</a:t>
            </a:r>
            <a:r>
              <a:rPr kumimoji="1" lang="ko-KR" altLang="en-US" sz="1300" dirty="0">
                <a:sym typeface="Wingdings" pitchFamily="2" charset="2"/>
              </a:rPr>
              <a:t>하기 때문에 더욱 고급</a:t>
            </a:r>
            <a:r>
              <a:rPr kumimoji="1" lang="en-US" altLang="ko-KR" sz="1300" dirty="0">
                <a:sym typeface="Wingdings" pitchFamily="2" charset="2"/>
              </a:rPr>
              <a:t> task</a:t>
            </a:r>
          </a:p>
          <a:p>
            <a:pPr marL="457200" lvl="1" indent="0">
              <a:lnSpc>
                <a:spcPct val="150000"/>
              </a:lnSpc>
              <a:buNone/>
            </a:pPr>
            <a:endParaRPr kumimoji="1" lang="en-US" altLang="ko-KR" sz="13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834529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3. Experiments - </a:t>
            </a:r>
            <a:r>
              <a:rPr lang="en" altLang="ko-KR" b="1" i="0" dirty="0">
                <a:solidFill>
                  <a:srgbClr val="212529"/>
                </a:solidFill>
                <a:effectLst/>
                <a:latin typeface="-apple-system"/>
              </a:rPr>
              <a:t>VOC 2007 Error Analysis</a:t>
            </a:r>
            <a:endParaRPr kumimoji="1" lang="en-US" altLang="ko-KR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Fast R-CNN</a:t>
            </a:r>
            <a:r>
              <a:rPr kumimoji="1" lang="ko-KR" altLang="en-US" sz="1300" dirty="0">
                <a:sym typeface="Wingdings" pitchFamily="2" charset="2"/>
              </a:rPr>
              <a:t>은 </a:t>
            </a:r>
            <a:r>
              <a:rPr kumimoji="1" lang="en-US" altLang="ko-KR" sz="1300" dirty="0">
                <a:sym typeface="Wingdings" pitchFamily="2" charset="2"/>
              </a:rPr>
              <a:t>PASCAL</a:t>
            </a:r>
            <a:r>
              <a:rPr kumimoji="1" lang="ko-KR" altLang="en-US" sz="1300" dirty="0">
                <a:sym typeface="Wingdings" pitchFamily="2" charset="2"/>
              </a:rPr>
              <a:t>에서 </a:t>
            </a:r>
            <a:r>
              <a:rPr kumimoji="1" lang="en-US" altLang="ko-KR" sz="1300" dirty="0">
                <a:sym typeface="Wingdings" pitchFamily="2" charset="2"/>
              </a:rPr>
              <a:t>highest performing detector</a:t>
            </a:r>
            <a:r>
              <a:rPr kumimoji="1" lang="ko-KR" altLang="en-US" sz="1300" dirty="0">
                <a:sym typeface="Wingdings" pitchFamily="2" charset="2"/>
              </a:rPr>
              <a:t>이기 때문에 </a:t>
            </a:r>
            <a:r>
              <a:rPr kumimoji="1" lang="en-US" altLang="ko-KR" sz="1300" dirty="0">
                <a:sym typeface="Wingdings" pitchFamily="2" charset="2"/>
              </a:rPr>
              <a:t>YOLO</a:t>
            </a:r>
            <a:r>
              <a:rPr kumimoji="1" lang="ko-KR" altLang="en-US" sz="1300" dirty="0">
                <a:sym typeface="Wingdings" pitchFamily="2" charset="2"/>
              </a:rPr>
              <a:t>와 </a:t>
            </a:r>
            <a:r>
              <a:rPr kumimoji="1" lang="en-US" altLang="ko-KR" sz="1300" dirty="0">
                <a:sym typeface="Wingdings" pitchFamily="2" charset="2"/>
              </a:rPr>
              <a:t>Fast R-CNN</a:t>
            </a:r>
            <a:r>
              <a:rPr kumimoji="1" lang="ko-KR" altLang="en-US" sz="1300" dirty="0">
                <a:sym typeface="Wingdings" pitchFamily="2" charset="2"/>
              </a:rPr>
              <a:t>을 비교</a:t>
            </a: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Object</a:t>
            </a:r>
            <a:r>
              <a:rPr kumimoji="1" lang="ko-KR" altLang="en-US" sz="1300" dirty="0">
                <a:sym typeface="Wingdings" pitchFamily="2" charset="2"/>
              </a:rPr>
              <a:t> </a:t>
            </a:r>
            <a:r>
              <a:rPr kumimoji="1" lang="en-US" altLang="ko-KR" sz="1300" dirty="0">
                <a:sym typeface="Wingdings" pitchFamily="2" charset="2"/>
              </a:rPr>
              <a:t>detection</a:t>
            </a:r>
            <a:r>
              <a:rPr kumimoji="1" lang="ko-KR" altLang="en-US" sz="1300" dirty="0">
                <a:sym typeface="Wingdings" pitchFamily="2" charset="2"/>
              </a:rPr>
              <a:t>을 위한 비교</a:t>
            </a:r>
            <a:r>
              <a:rPr kumimoji="1" lang="en-US" altLang="ko-KR" sz="1300" dirty="0">
                <a:sym typeface="Wingdings" pitchFamily="2" charset="2"/>
              </a:rPr>
              <a:t>, </a:t>
            </a:r>
            <a:r>
              <a:rPr kumimoji="1" lang="ko-KR" altLang="en-US" sz="1300" dirty="0">
                <a:sym typeface="Wingdings" pitchFamily="2" charset="2"/>
              </a:rPr>
              <a:t>분석 방법으로 </a:t>
            </a:r>
            <a:r>
              <a:rPr lang="en" altLang="ko-KR" sz="1400" i="0" u="none" strike="noStrike" dirty="0">
                <a:effectLst/>
                <a:latin typeface="-apple-system"/>
                <a:hlinkClick r:id="rId3"/>
              </a:rPr>
              <a:t>Diagnosing </a:t>
            </a:r>
            <a:r>
              <a:rPr lang="en-US" altLang="ko-KR" sz="1400" dirty="0">
                <a:latin typeface="-apple-system"/>
                <a:hlinkClick r:id="rId3"/>
              </a:rPr>
              <a:t>E</a:t>
            </a:r>
            <a:r>
              <a:rPr lang="en" altLang="ko-KR" sz="1400" i="0" u="none" strike="noStrike" dirty="0">
                <a:effectLst/>
                <a:latin typeface="-apple-system"/>
                <a:hlinkClick r:id="rId3"/>
              </a:rPr>
              <a:t>rror in Object </a:t>
            </a:r>
            <a:r>
              <a:rPr lang="en" altLang="ko-KR" sz="1400" dirty="0">
                <a:latin typeface="-apple-system"/>
                <a:hlinkClick r:id="rId3"/>
              </a:rPr>
              <a:t>D</a:t>
            </a:r>
            <a:r>
              <a:rPr lang="en" altLang="ko-KR" sz="1400" i="0" u="none" strike="noStrike" dirty="0">
                <a:effectLst/>
                <a:latin typeface="-apple-system"/>
                <a:hlinkClick r:id="rId3"/>
              </a:rPr>
              <a:t>etectors, </a:t>
            </a:r>
            <a:r>
              <a:rPr lang="en" altLang="ko-KR" sz="1400" dirty="0">
                <a:hlinkClick r:id="rId3"/>
              </a:rPr>
              <a:t>Derek </a:t>
            </a:r>
            <a:r>
              <a:rPr lang="en" altLang="ko-KR" sz="1400" dirty="0" err="1">
                <a:hlinkClick r:id="rId3"/>
              </a:rPr>
              <a:t>Hoiem</a:t>
            </a:r>
            <a:r>
              <a:rPr lang="en" altLang="ko-KR" sz="1400" dirty="0">
                <a:hlinkClick r:id="rId3"/>
              </a:rPr>
              <a:t> et al.</a:t>
            </a:r>
            <a:r>
              <a:rPr lang="en" altLang="ko-KR" sz="1400" i="0" u="none" strike="noStrike" dirty="0">
                <a:effectLst/>
                <a:latin typeface="-apple-system"/>
              </a:rPr>
              <a:t> </a:t>
            </a:r>
            <a:r>
              <a:rPr lang="ko-KR" altLang="en-US" sz="1400" u="none" strike="noStrike" dirty="0">
                <a:solidFill>
                  <a:srgbClr val="212529"/>
                </a:solidFill>
                <a:latin typeface="-apple-system"/>
              </a:rPr>
              <a:t>의 </a:t>
            </a:r>
            <a:r>
              <a:rPr lang="en" altLang="ko-KR" sz="1400" i="0" dirty="0" err="1">
                <a:solidFill>
                  <a:srgbClr val="212529"/>
                </a:solidFill>
                <a:effectLst/>
                <a:latin typeface="-apple-system"/>
              </a:rPr>
              <a:t>methodolog</a:t>
            </a:r>
            <a:r>
              <a:rPr lang="en-US" altLang="ko-KR" sz="1400" dirty="0">
                <a:solidFill>
                  <a:srgbClr val="212529"/>
                </a:solidFill>
                <a:latin typeface="-apple-system"/>
              </a:rPr>
              <a:t>y</a:t>
            </a:r>
            <a:r>
              <a:rPr lang="ko-KR" altLang="en-US" sz="1400" dirty="0" err="1">
                <a:solidFill>
                  <a:srgbClr val="212529"/>
                </a:solidFill>
                <a:latin typeface="-apple-system"/>
              </a:rPr>
              <a:t>를</a:t>
            </a:r>
            <a:r>
              <a:rPr lang="ko-KR" altLang="en-US" sz="1400" dirty="0">
                <a:solidFill>
                  <a:srgbClr val="212529"/>
                </a:solidFill>
                <a:latin typeface="-apple-system"/>
              </a:rPr>
              <a:t> 사용</a:t>
            </a:r>
            <a:r>
              <a:rPr lang="en-US" altLang="ko-KR" sz="1400" dirty="0">
                <a:solidFill>
                  <a:srgbClr val="212529"/>
                </a:solidFill>
                <a:latin typeface="-apple-system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각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category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마다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top N predictions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을 확인</a:t>
            </a:r>
            <a:endParaRPr kumimoji="1" lang="en-US" altLang="ko-KR" sz="1300" dirty="0">
              <a:solidFill>
                <a:srgbClr val="212529"/>
              </a:solidFill>
              <a:latin typeface="-apple-system"/>
            </a:endParaRPr>
          </a:p>
          <a:p>
            <a:pPr lvl="1">
              <a:lnSpc>
                <a:spcPct val="150000"/>
              </a:lnSpc>
            </a:pP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각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prediction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은 </a:t>
            </a:r>
            <a:r>
              <a:rPr kumimoji="1" lang="en-US" altLang="ko-KR" sz="1300" u="sng" dirty="0">
                <a:solidFill>
                  <a:srgbClr val="212529"/>
                </a:solidFill>
                <a:latin typeface="-apple-system"/>
              </a:rPr>
              <a:t>correct </a:t>
            </a:r>
            <a:r>
              <a:rPr kumimoji="1" lang="ko-KR" altLang="en-US" sz="1300" u="sng" dirty="0">
                <a:solidFill>
                  <a:srgbClr val="212529"/>
                </a:solidFill>
                <a:latin typeface="-apple-system"/>
              </a:rPr>
              <a:t>이거나 </a:t>
            </a:r>
            <a:r>
              <a:rPr kumimoji="1" lang="en-US" altLang="ko-KR" sz="1300" u="sng" dirty="0">
                <a:solidFill>
                  <a:srgbClr val="212529"/>
                </a:solidFill>
                <a:latin typeface="-apple-system"/>
              </a:rPr>
              <a:t>error</a:t>
            </a:r>
            <a:r>
              <a:rPr kumimoji="1" lang="ko-KR" altLang="en-US" sz="1300" u="sng" dirty="0">
                <a:solidFill>
                  <a:srgbClr val="212529"/>
                </a:solidFill>
                <a:latin typeface="-apple-system"/>
              </a:rPr>
              <a:t>의 유형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에 따라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classified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된다</a:t>
            </a:r>
            <a:endParaRPr kumimoji="1" lang="en-US" altLang="ko-KR" sz="1300" dirty="0">
              <a:solidFill>
                <a:srgbClr val="212529"/>
              </a:solidFill>
              <a:latin typeface="-apple-system"/>
            </a:endParaRPr>
          </a:p>
          <a:p>
            <a:pPr lvl="1"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</a:endParaRPr>
          </a:p>
          <a:p>
            <a:pPr lvl="1"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kumimoji="1" lang="en-US" altLang="ko-KR" sz="1300" dirty="0">
              <a:solidFill>
                <a:srgbClr val="212529"/>
              </a:solidFill>
              <a:latin typeface="-apple-system"/>
            </a:endParaRPr>
          </a:p>
          <a:p>
            <a:pPr marL="457200" lvl="1" indent="0">
              <a:lnSpc>
                <a:spcPct val="150000"/>
              </a:lnSpc>
              <a:buNone/>
            </a:pPr>
            <a:endParaRPr kumimoji="1" lang="en-US" altLang="ko-KR" sz="1300" dirty="0">
              <a:solidFill>
                <a:srgbClr val="212529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Figure 4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는 모든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class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의 각각 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</a:rPr>
              <a:t>평균화된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error type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의 세부 사항을 보여줌</a:t>
            </a:r>
            <a:endParaRPr kumimoji="1" lang="en-US" altLang="ko-KR" sz="1300" dirty="0">
              <a:solidFill>
                <a:srgbClr val="212529"/>
              </a:solidFill>
              <a:latin typeface="-apple-system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Sim, Other, Background error type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을 모두 합친 것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(15.5%)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보다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Loc error(19.0%)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가 더 높음</a:t>
            </a:r>
            <a:endParaRPr kumimoji="1" lang="en-US" altLang="ko-KR" sz="1300" dirty="0">
              <a:solidFill>
                <a:srgbClr val="212529"/>
              </a:solidFill>
              <a:latin typeface="-apple-system"/>
            </a:endParaRPr>
          </a:p>
          <a:p>
            <a:pPr lvl="1"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올바르게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localization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하는 데에 어려움을 겪음</a:t>
            </a: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Fast R-CNN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은 훨씬 적은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Loc error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만들지만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Background error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보다 약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3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배가 높다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  <a:endParaRPr kumimoji="1" lang="en-US" altLang="ko-KR" sz="1300" dirty="0">
              <a:solidFill>
                <a:srgbClr val="212529"/>
              </a:solidFill>
              <a:latin typeface="-apple-system"/>
            </a:endParaRPr>
          </a:p>
          <a:p>
            <a:pPr lvl="1">
              <a:lnSpc>
                <a:spcPct val="150000"/>
              </a:lnSpc>
            </a:pPr>
            <a:endParaRPr kumimoji="1" lang="en-US" altLang="ko-KR" sz="1000" dirty="0">
              <a:solidFill>
                <a:srgbClr val="212529"/>
              </a:solidFill>
              <a:latin typeface="-apple-system"/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C5E553D-885F-6856-7357-9FEDDE361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1409" y="2069791"/>
            <a:ext cx="2850077" cy="752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239C3861-315F-3CC9-5D0B-7566D2EED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9534" y="2789900"/>
            <a:ext cx="2565070" cy="604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>
            <a:extLst>
              <a:ext uri="{FF2B5EF4-FFF2-40B4-BE49-F238E27FC236}">
                <a16:creationId xmlns:a16="http://schemas.microsoft.com/office/drawing/2014/main" id="{82C4C597-0C94-EB6D-D8B9-F61B0C2DE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6447" y="3669541"/>
            <a:ext cx="3788969" cy="278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678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kumimoji="1" lang="en-US" altLang="ko-KR" sz="2500" b="1" dirty="0"/>
              <a:t>3. Experiments - Combining Fast R-CNN and YOLO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앞서 봤듯이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Fast R-CNN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보다 훨씬 적은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Background error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만듦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그래서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Fast R-CNN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사용하여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background error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감소시킴으로써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성능을 크게 향상시킬 수 있음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(Fast R-CNN + YOLO)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Fast R-CNN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이 예측한 모든 </a:t>
            </a:r>
            <a:r>
              <a:rPr kumimoji="1" lang="en-US" altLang="ko-KR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bbox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마다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 예측한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</a:t>
            </a:r>
            <a:r>
              <a:rPr kumimoji="1" lang="en-US" altLang="ko-KR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bbox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중 비슷한 </a:t>
            </a:r>
            <a:r>
              <a:rPr kumimoji="1" lang="en-US" altLang="ko-KR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bbox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 있는지 확인</a:t>
            </a: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 lvl="1">
              <a:lnSpc>
                <a:spcPct val="150000"/>
              </a:lnSpc>
            </a:pP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만약 그렇다면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 예측한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probability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와 두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box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사이의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overlap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 기반하여 해당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prediction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을 향상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457200" lvl="1" indent="0">
              <a:lnSpc>
                <a:spcPct val="150000"/>
              </a:lnSpc>
              <a:buNone/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Fast R-CNN + YOLO model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은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3.2%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 오른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75.0%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</a:t>
            </a:r>
            <a:r>
              <a:rPr kumimoji="1" lang="en-US" altLang="ko-KR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mAP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달성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Fast R-CNN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Other versions of Fast R-CNN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을 결합하는 것은 거의 이점이 없음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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이는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 단순히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model </a:t>
            </a:r>
            <a:r>
              <a:rPr kumimoji="1" lang="en-US" altLang="ko-KR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ensembling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의 목적으로 사용된 것이 아니라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   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Fast R-CNN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의 단점을 보완해줬다고 볼 수 있음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이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combination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은 각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model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을 별도로 실행한 다음에 결과를 결합하기 때문에</a:t>
            </a: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 YOLO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입장에서는 속도에서 이점을 얻지 못하지만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Fast R-CNN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입장에서는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 매우 빠르기 때문에 속도에 전혀 영향을 받지 않는다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66A15143-F9AA-59D7-C7CF-2AB25832B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746" y="2788361"/>
            <a:ext cx="4570937" cy="2772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193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kumimoji="1" lang="en-US" altLang="ko-KR" sz="2500" b="1" dirty="0"/>
              <a:t>3. Experiments – VOC 2012 Result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VOC 2012 test set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 대해서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57.9% </a:t>
            </a:r>
            <a:r>
              <a:rPr kumimoji="1" lang="en-US" altLang="ko-KR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mAP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달성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현재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state-of-the-art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보다 작으며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VGG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사용했던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R-CNN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과 가까운 성능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(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논문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) YOLO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R-CNN VGG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와 비교하면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small object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 더 어려움을 겪는다고 주장함</a:t>
            </a: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(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내생각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) 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20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class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중에서 상대적으로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small object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인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bike(67.2), cat(81.4), dog(77.2)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은 이처럼 높은 </a:t>
            </a:r>
            <a:r>
              <a:rPr kumimoji="1" lang="en-US" altLang="ko-KR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mAP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보이고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상대적으로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large object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인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boat(38.3), car(55.9)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은 이처럼 낮은 </a:t>
            </a:r>
            <a:r>
              <a:rPr kumimoji="1" lang="en-US" altLang="ko-KR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mAP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보이는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도 있음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그리고 사람이 생각했을 때의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크기가 아니라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image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내에 있는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의 크기는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image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마다 다름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예를 들어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어떤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image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cat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은 어떤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image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car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보다 클 수도 있음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따라서 논문의 주장을 납득할 수 없음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 </a:t>
            </a:r>
          </a:p>
          <a:p>
            <a:pPr lvl="1">
              <a:lnSpc>
                <a:spcPct val="150000"/>
              </a:lnSpc>
            </a:pP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위 결과에서 찾을 수 있는 의의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:  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VOC 2012 test leaderboard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 올라온 유일한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real-time model</a:t>
            </a:r>
          </a:p>
          <a:p>
            <a:pPr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8C2553BB-EA3A-AD39-C0A7-943E8BE89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7679" y="859316"/>
            <a:ext cx="5324126" cy="2255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3445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kumimoji="1" lang="en-US" altLang="ko-KR" sz="2500" b="1" dirty="0"/>
              <a:t>3. Experiments - Generalizability : Person Detection in Artwork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 detection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을 위한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academic dataset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들의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training and testing data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같은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distribution.</a:t>
            </a: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Real-time application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에서는 모든 가능한 경우를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prediction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하기 어렵고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test data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system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이 이전에 봤던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data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와는 다를 수 있음</a:t>
            </a: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그래서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Picasso Dataset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과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People-Art Dataset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과 비교하는 실험을 진행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의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size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와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shape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뿐만 아니라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object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간의 관계 및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 일반적으로 나타나는 위치를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modeling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한다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 (?)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예술 작품과 자연 이미지는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의 크기와 모양 측면에서 유사하므로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여전히 좋은 </a:t>
            </a:r>
            <a:r>
              <a:rPr kumimoji="1" lang="en-US" altLang="ko-KR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bbox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와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detection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을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predict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할 수 있음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(</a:t>
            </a:r>
            <a:r>
              <a:rPr kumimoji="1" lang="ko-KR" altLang="en-US" sz="1300" b="1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내생각</a:t>
            </a: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) </a:t>
            </a:r>
            <a:r>
              <a:rPr kumimoji="1" lang="ko-KR" altLang="en-US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다른 </a:t>
            </a: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detector</a:t>
            </a:r>
            <a:r>
              <a:rPr kumimoji="1" lang="ko-KR" altLang="en-US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들은 </a:t>
            </a: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local region</a:t>
            </a:r>
            <a:r>
              <a:rPr kumimoji="1" lang="ko-KR" altLang="en-US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에서 </a:t>
            </a:r>
            <a:r>
              <a:rPr kumimoji="1" lang="en-US" altLang="ko-KR" sz="1300" b="1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RoI</a:t>
            </a:r>
            <a:r>
              <a:rPr kumimoji="1" lang="ko-KR" altLang="en-US" sz="1300" b="1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</a:t>
            </a: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predict</a:t>
            </a:r>
            <a:r>
              <a:rPr kumimoji="1" lang="ko-KR" altLang="en-US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하는데</a:t>
            </a: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, 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YOLO</a:t>
            </a:r>
            <a:r>
              <a:rPr kumimoji="1" lang="ko-KR" altLang="en-US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</a:t>
            </a: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CNN</a:t>
            </a:r>
            <a:r>
              <a:rPr kumimoji="1" lang="ko-KR" altLang="en-US" sz="1300" b="1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으로</a:t>
            </a:r>
            <a:r>
              <a:rPr kumimoji="1" lang="ko-KR" altLang="en-US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전체 </a:t>
            </a: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image</a:t>
            </a:r>
            <a:r>
              <a:rPr kumimoji="1" lang="ko-KR" altLang="en-US" sz="1300" b="1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훑기 때문에 그것이 더욱 </a:t>
            </a: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generalization </a:t>
            </a:r>
            <a:r>
              <a:rPr kumimoji="1" lang="ko-KR" altLang="en-US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성능을 좋게 만드는 것인가</a:t>
            </a:r>
            <a:r>
              <a:rPr kumimoji="1" lang="en-US" altLang="ko-KR" sz="1300" b="1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?</a:t>
            </a: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8D25CB0A-D6EB-49F1-9456-9F58368D77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0170" y="2173849"/>
            <a:ext cx="5571659" cy="2439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219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kumimoji="1" lang="en-US" altLang="ko-KR" sz="2500" b="1" dirty="0"/>
              <a:t>3. Experiments – Real-Time Detection In the Wild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YOLO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webcam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 연결하고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image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camera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에서 가져오고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detection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을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display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하는 시간을 포함하여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real-time performance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유지하는지 확인했다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Webcam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 연결되면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추적하는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system</a:t>
            </a:r>
            <a:r>
              <a:rPr kumimoji="1" lang="ko-KR" altLang="en-US" sz="1300" dirty="0" err="1">
                <a:solidFill>
                  <a:srgbClr val="212529"/>
                </a:solidFill>
                <a:latin typeface="-apple-system"/>
                <a:sym typeface="Wingdings" pitchFamily="2" charset="2"/>
              </a:rPr>
              <a:t>처럼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작동하여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object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가 이동하고 외관이 변경될 때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detecting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한다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       System demo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및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source code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는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  <a:sym typeface="Wingdings" pitchFamily="2" charset="2"/>
                <a:hlinkClick r:id="rId3"/>
              </a:rPr>
              <a:t>project website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  <a:sym typeface="Wingdings" pitchFamily="2" charset="2"/>
              </a:rPr>
              <a:t>에서 확인 가능</a:t>
            </a: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olidFill>
                <a:srgbClr val="212529"/>
              </a:solidFill>
              <a:latin typeface="-apple-system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323498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9E72B0-C939-9372-3B80-EE5183679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7404E3-00AF-B6FF-71E5-41E502333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04922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My Conclusion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1021393"/>
            <a:ext cx="11712944" cy="543804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300" dirty="0">
                <a:latin typeface="+mj-lt"/>
              </a:rPr>
              <a:t>기존에 복잡한 </a:t>
            </a:r>
            <a:r>
              <a:rPr kumimoji="1" lang="en-US" altLang="ko-KR" sz="1300" dirty="0">
                <a:latin typeface="+mj-lt"/>
              </a:rPr>
              <a:t>pipeline</a:t>
            </a:r>
            <a:r>
              <a:rPr kumimoji="1" lang="ko-KR" altLang="en-US" sz="1300" dirty="0">
                <a:latin typeface="+mj-lt"/>
              </a:rPr>
              <a:t>이 많아 학습이 힘들고 오래 걸렸던 </a:t>
            </a:r>
            <a:r>
              <a:rPr kumimoji="1" lang="en-US" altLang="ko-KR" sz="1300" dirty="0">
                <a:latin typeface="+mj-lt"/>
              </a:rPr>
              <a:t>detection system</a:t>
            </a:r>
            <a:r>
              <a:rPr kumimoji="1" lang="ko-KR" altLang="en-US" sz="1300" dirty="0">
                <a:latin typeface="+mj-lt"/>
              </a:rPr>
              <a:t>들을 개선하여</a:t>
            </a:r>
            <a:endParaRPr kumimoji="1" lang="en-US" altLang="ko-KR" sz="1300" dirty="0">
              <a:latin typeface="+mj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ko-KR" altLang="en-US" sz="1300" dirty="0">
                <a:latin typeface="+mj-lt"/>
              </a:rPr>
              <a:t>    </a:t>
            </a:r>
            <a:r>
              <a:rPr kumimoji="1" lang="en-US" altLang="ko-KR" sz="1300" dirty="0">
                <a:latin typeface="+mj-lt"/>
              </a:rPr>
              <a:t>CNN</a:t>
            </a:r>
            <a:r>
              <a:rPr kumimoji="1" lang="ko-KR" altLang="en-US" sz="1300" dirty="0" err="1">
                <a:latin typeface="+mj-lt"/>
              </a:rPr>
              <a:t>으로</a:t>
            </a:r>
            <a:r>
              <a:rPr kumimoji="1" lang="ko-KR" altLang="en-US" sz="1300" dirty="0">
                <a:latin typeface="+mj-lt"/>
              </a:rPr>
              <a:t> 만든 </a:t>
            </a:r>
            <a:r>
              <a:rPr kumimoji="1" lang="en-US" altLang="ko-KR" sz="1300" dirty="0">
                <a:latin typeface="+mj-lt"/>
              </a:rPr>
              <a:t>a single network</a:t>
            </a:r>
            <a:r>
              <a:rPr kumimoji="1" lang="ko-KR" altLang="en-US" sz="1300" dirty="0" err="1">
                <a:latin typeface="+mj-lt"/>
              </a:rPr>
              <a:t>를</a:t>
            </a:r>
            <a:r>
              <a:rPr kumimoji="1" lang="ko-KR" altLang="en-US" sz="1300" dirty="0">
                <a:latin typeface="+mj-lt"/>
              </a:rPr>
              <a:t> 통해 모든 과정을 효율적으로 </a:t>
            </a:r>
            <a:r>
              <a:rPr kumimoji="1" lang="ko-KR" altLang="en-US" sz="1300" dirty="0" err="1">
                <a:latin typeface="+mj-lt"/>
              </a:rPr>
              <a:t>간략화시켜</a:t>
            </a:r>
            <a:r>
              <a:rPr kumimoji="1" lang="ko-KR" altLang="en-US" sz="1300" dirty="0">
                <a:latin typeface="+mj-lt"/>
              </a:rPr>
              <a:t> 속도를 많이 개선했다는 점에서 </a:t>
            </a:r>
            <a:endParaRPr kumimoji="1" lang="en-US" altLang="ko-KR" sz="1300" dirty="0">
              <a:latin typeface="+mj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kumimoji="1" lang="ko-KR" altLang="en-US" sz="1300" dirty="0">
                <a:latin typeface="+mj-lt"/>
              </a:rPr>
              <a:t>    </a:t>
            </a:r>
            <a:r>
              <a:rPr kumimoji="1" lang="en-US" altLang="ko-KR" sz="1300" dirty="0">
                <a:latin typeface="+mj-lt"/>
              </a:rPr>
              <a:t>object detection</a:t>
            </a:r>
            <a:r>
              <a:rPr kumimoji="1" lang="ko-KR" altLang="en-US" sz="1300" dirty="0">
                <a:latin typeface="+mj-lt"/>
              </a:rPr>
              <a:t>에 많은 </a:t>
            </a:r>
            <a:r>
              <a:rPr kumimoji="1" lang="en-US" altLang="ko-KR" sz="1300" dirty="0">
                <a:latin typeface="+mj-lt"/>
              </a:rPr>
              <a:t>contribution</a:t>
            </a:r>
            <a:r>
              <a:rPr kumimoji="1" lang="ko-KR" altLang="en-US" sz="1300" dirty="0">
                <a:latin typeface="+mj-lt"/>
              </a:rPr>
              <a:t>을 한 논문인 것 같다</a:t>
            </a:r>
            <a:r>
              <a:rPr kumimoji="1" lang="en-US" altLang="ko-KR" sz="1300" dirty="0">
                <a:latin typeface="+mj-lt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latin typeface="+mj-lt"/>
              </a:rPr>
              <a:t>ImageNet Classification</a:t>
            </a:r>
            <a:r>
              <a:rPr kumimoji="1" lang="ko-KR" altLang="en-US" sz="1300" dirty="0" err="1">
                <a:latin typeface="+mj-lt"/>
              </a:rPr>
              <a:t>으로</a:t>
            </a:r>
            <a:r>
              <a:rPr kumimoji="1" lang="ko-KR" altLang="en-US" sz="1300" dirty="0">
                <a:latin typeface="+mj-lt"/>
              </a:rPr>
              <a:t> </a:t>
            </a:r>
            <a:r>
              <a:rPr kumimoji="1" lang="en-US" altLang="ko-KR" sz="1300" dirty="0">
                <a:latin typeface="+mj-lt"/>
              </a:rPr>
              <a:t>CNN</a:t>
            </a:r>
            <a:r>
              <a:rPr kumimoji="1" lang="ko-KR" altLang="en-US" sz="1300" dirty="0">
                <a:latin typeface="+mj-lt"/>
              </a:rPr>
              <a:t>이 급속도로 발전할 때였기 때문에 단순히 </a:t>
            </a:r>
            <a:r>
              <a:rPr kumimoji="1" lang="en-US" altLang="ko-KR" sz="1300" dirty="0">
                <a:latin typeface="+mj-lt"/>
              </a:rPr>
              <a:t>classification </a:t>
            </a:r>
            <a:r>
              <a:rPr kumimoji="1" lang="ko-KR" altLang="en-US" sz="1300" dirty="0">
                <a:latin typeface="+mj-lt"/>
              </a:rPr>
              <a:t>문제가 아니라</a:t>
            </a:r>
            <a:r>
              <a:rPr kumimoji="1" lang="en-US" altLang="ko-KR" sz="1300" dirty="0">
                <a:latin typeface="+mj-lt"/>
              </a:rPr>
              <a:t>, 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latin typeface="+mj-lt"/>
              </a:rPr>
              <a:t>    object detection</a:t>
            </a:r>
            <a:r>
              <a:rPr kumimoji="1" lang="ko-KR" altLang="en-US" sz="1300" dirty="0">
                <a:latin typeface="+mj-lt"/>
              </a:rPr>
              <a:t>에서도 사용될 수 있도록 길을 열어준 논문인 것 같다</a:t>
            </a:r>
            <a:r>
              <a:rPr kumimoji="1" lang="en-US" altLang="ko-KR" sz="13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endParaRPr kumimoji="1" lang="en-US" altLang="ko-KR" sz="13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71691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b="1" dirty="0"/>
              <a:t>Outline</a:t>
            </a:r>
            <a:endParaRPr kumimoji="1"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14" y="859316"/>
            <a:ext cx="11952383" cy="5438047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kumimoji="1" lang="en-US" altLang="ko-KR" sz="1300" b="1" dirty="0"/>
              <a:t>Precision-Recall Curve, </a:t>
            </a:r>
            <a:r>
              <a:rPr kumimoji="1" lang="en-US" altLang="ko-KR" sz="1300" b="1" dirty="0" err="1"/>
              <a:t>mAP</a:t>
            </a:r>
            <a:endParaRPr kumimoji="1" lang="en-US" altLang="ko-KR" sz="13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kumimoji="1" lang="en-US" altLang="ko-KR" sz="1300" b="1" dirty="0"/>
              <a:t>YOLO</a:t>
            </a:r>
            <a:r>
              <a:rPr kumimoji="1" lang="ko-KR" altLang="en-US" sz="1300" b="1" dirty="0"/>
              <a:t>가 이전의 </a:t>
            </a:r>
            <a:r>
              <a:rPr kumimoji="1" lang="en-US" altLang="ko-KR" sz="1300" b="1" dirty="0"/>
              <a:t>detector</a:t>
            </a:r>
            <a:r>
              <a:rPr kumimoji="1" lang="ko-KR" altLang="en-US" sz="1300" b="1" dirty="0"/>
              <a:t>들과 </a:t>
            </a:r>
            <a:r>
              <a:rPr kumimoji="1" lang="ko-KR" altLang="en-US" sz="1300" b="1" dirty="0" err="1"/>
              <a:t>다른점</a:t>
            </a:r>
            <a:endParaRPr kumimoji="1" lang="en-US" altLang="ko-KR" sz="1300" b="1" dirty="0"/>
          </a:p>
          <a:p>
            <a:pPr lvl="1">
              <a:lnSpc>
                <a:spcPct val="150000"/>
              </a:lnSpc>
            </a:pPr>
            <a:r>
              <a:rPr kumimoji="1" lang="ko-KR" altLang="en-US" sz="1300" dirty="0"/>
              <a:t>이전 </a:t>
            </a:r>
            <a:r>
              <a:rPr kumimoji="1" lang="en-US" altLang="ko-KR" sz="1300" dirty="0"/>
              <a:t>detection system</a:t>
            </a:r>
            <a:r>
              <a:rPr kumimoji="1" lang="ko-KR" altLang="en-US" sz="1300" dirty="0"/>
              <a:t>들의 특징</a:t>
            </a:r>
            <a:r>
              <a:rPr kumimoji="1" lang="en-US" altLang="ko-KR" sz="1300" dirty="0"/>
              <a:t>,</a:t>
            </a:r>
            <a:r>
              <a:rPr kumimoji="1" lang="ko-KR" altLang="en-US" sz="1300" dirty="0"/>
              <a:t> 문제점</a:t>
            </a:r>
            <a:r>
              <a:rPr kumimoji="1" lang="en-US" altLang="ko-KR" sz="1300" dirty="0"/>
              <a:t> (DPM, R-CNN variants)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Unified Detection : YOLO network design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Unified Detection : YOLO training &amp; loss function &amp; hyper parameters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Unified Detection : YOLO Inference</a:t>
            </a:r>
            <a:endParaRPr kumimoji="1" lang="en-US" altLang="ko-KR" sz="1300" b="1" dirty="0"/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Comparison to Other Real-Time Systems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kumimoji="1" lang="en-US" altLang="ko-KR" sz="1300" b="1" dirty="0"/>
              <a:t>Experiments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VOC 2007 Error Analysis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Combining Fast R-CNN and YOLO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VOC 2012 Result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Generalizability : Person Detection in Artwork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Real-Time Detection In The Wild (</a:t>
            </a:r>
            <a:r>
              <a:rPr kumimoji="1" lang="ko-KR" altLang="en-US" sz="1300" dirty="0"/>
              <a:t>해보기</a:t>
            </a:r>
            <a:r>
              <a:rPr kumimoji="1" lang="en-US" altLang="ko-KR" sz="1300" dirty="0"/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kumimoji="1" lang="en-US" altLang="ko-KR" sz="1300" b="1" dirty="0"/>
              <a:t>My Conclusion</a:t>
            </a:r>
          </a:p>
        </p:txBody>
      </p:sp>
    </p:spTree>
    <p:extLst>
      <p:ext uri="{BB962C8B-B14F-4D97-AF65-F5344CB8AC3E}">
        <p14:creationId xmlns:p14="http://schemas.microsoft.com/office/powerpoint/2010/main" val="1836060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1. Precision-Recall Curve, </a:t>
            </a:r>
            <a:r>
              <a:rPr kumimoji="1" lang="en-US" altLang="ko-KR" b="1" dirty="0" err="1"/>
              <a:t>mAP</a:t>
            </a:r>
            <a:endParaRPr kumimoji="1" lang="en-US" altLang="ko-KR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b="1" dirty="0"/>
              <a:t>Confusion Matrix (TP, TN, FP, FN)</a:t>
            </a:r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>
              <a:lnSpc>
                <a:spcPct val="150000"/>
              </a:lnSpc>
            </a:pPr>
            <a:r>
              <a:rPr kumimoji="1" lang="en-US" altLang="ko-KR" sz="1300" b="1" dirty="0"/>
              <a:t>Precision &amp; Recall</a:t>
            </a:r>
          </a:p>
          <a:p>
            <a:pPr>
              <a:lnSpc>
                <a:spcPct val="150000"/>
              </a:lnSpc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>
              <a:lnSpc>
                <a:spcPct val="150000"/>
              </a:lnSpc>
            </a:pPr>
            <a:r>
              <a:rPr kumimoji="1" lang="en-US" altLang="ko-KR" sz="1300" b="1" dirty="0"/>
              <a:t>IOU (Intersection Over Union)</a:t>
            </a:r>
          </a:p>
          <a:p>
            <a:pPr>
              <a:lnSpc>
                <a:spcPct val="150000"/>
              </a:lnSpc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684E10-AC68-B3E8-9D05-60561DE60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743" y="938950"/>
            <a:ext cx="3921033" cy="163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9BDA3BA-12CB-3F77-7A1F-638ACAF482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1773" y="4801161"/>
            <a:ext cx="4404975" cy="163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 descr="폰트, 텍스트, 화이트, 디자인이(가) 표시된 사진&#10;&#10;자동 생성된 설명">
            <a:extLst>
              <a:ext uri="{FF2B5EF4-FFF2-40B4-BE49-F238E27FC236}">
                <a16:creationId xmlns:a16="http://schemas.microsoft.com/office/drawing/2014/main" id="{6513A355-AD2C-2B15-1324-446E2D182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3277" y="5408423"/>
            <a:ext cx="2032000" cy="7493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924E75-5198-B964-8E97-DAD301202E86}"/>
              </a:ext>
            </a:extLst>
          </p:cNvPr>
          <p:cNvSpPr txBox="1"/>
          <p:nvPr/>
        </p:nvSpPr>
        <p:spPr>
          <a:xfrm>
            <a:off x="7718349" y="5116035"/>
            <a:ext cx="4001855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R" sz="1300" b="0" i="0" dirty="0">
                <a:solidFill>
                  <a:srgbClr val="212529"/>
                </a:solidFill>
                <a:effectLst/>
                <a:latin typeface="-apple-system"/>
              </a:rPr>
              <a:t>bounding box</a:t>
            </a:r>
            <a:r>
              <a:rPr lang="ko-KR" altLang="en-US" sz="1300" b="0" i="0" dirty="0">
                <a:solidFill>
                  <a:srgbClr val="212529"/>
                </a:solidFill>
                <a:effectLst/>
                <a:latin typeface="-apple-system"/>
              </a:rPr>
              <a:t>가 맞는지 </a:t>
            </a:r>
            <a:r>
              <a:rPr lang="ko-KR" altLang="en-US" sz="1300" b="0" i="0" dirty="0" err="1">
                <a:solidFill>
                  <a:srgbClr val="212529"/>
                </a:solidFill>
                <a:effectLst/>
                <a:latin typeface="-apple-system"/>
              </a:rPr>
              <a:t>틀린지를</a:t>
            </a:r>
            <a:r>
              <a:rPr lang="ko-KR" altLang="en-US" sz="1300" b="0" i="0" dirty="0">
                <a:solidFill>
                  <a:srgbClr val="212529"/>
                </a:solidFill>
                <a:effectLst/>
                <a:latin typeface="-apple-system"/>
              </a:rPr>
              <a:t> 결정하기 위한 지표</a:t>
            </a:r>
            <a:endParaRPr lang="ko-KR" altLang="en-US" sz="13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FF1F118-3BCA-42E0-6690-524341B20C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0721" y="2689137"/>
            <a:ext cx="3036693" cy="1919475"/>
          </a:xfrm>
          <a:prstGeom prst="rect">
            <a:avLst/>
          </a:prstGeom>
        </p:spPr>
      </p:pic>
      <p:pic>
        <p:nvPicPr>
          <p:cNvPr id="11" name="그림 10" descr="텍스트, 명함, 스크린샷, 폰트이(가) 표시된 사진&#10;&#10;자동 생성된 설명">
            <a:extLst>
              <a:ext uri="{FF2B5EF4-FFF2-40B4-BE49-F238E27FC236}">
                <a16:creationId xmlns:a16="http://schemas.microsoft.com/office/drawing/2014/main" id="{F2A4AEA5-B8D4-A8E1-8E80-02B11E31B0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689136"/>
            <a:ext cx="3336838" cy="191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75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1. Precision-Recall Curve, </a:t>
            </a:r>
            <a:r>
              <a:rPr kumimoji="1" lang="en-US" altLang="ko-KR" b="1" dirty="0" err="1"/>
              <a:t>mAP</a:t>
            </a:r>
            <a:endParaRPr kumimoji="1" lang="en-US" altLang="ko-KR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b="1" dirty="0"/>
              <a:t>Confidence Score </a:t>
            </a:r>
          </a:p>
          <a:p>
            <a:pPr lvl="1">
              <a:lnSpc>
                <a:spcPct val="150000"/>
              </a:lnSpc>
            </a:pPr>
            <a:r>
              <a:rPr kumimoji="1" lang="ko-KR" altLang="en-US" sz="1300" dirty="0"/>
              <a:t>일반적으로</a:t>
            </a:r>
            <a:r>
              <a:rPr kumimoji="1" lang="en-US" altLang="ko-KR" sz="1300" dirty="0"/>
              <a:t>,</a:t>
            </a:r>
            <a:r>
              <a:rPr kumimoji="1" lang="ko-KR" altLang="en-US" sz="1300" dirty="0"/>
              <a:t> </a:t>
            </a:r>
            <a:r>
              <a:rPr kumimoji="1" lang="en-US" altLang="ko-KR" sz="1300" dirty="0"/>
              <a:t>prediction</a:t>
            </a:r>
            <a:r>
              <a:rPr kumimoji="1" lang="ko-KR" altLang="en-US" sz="1300" dirty="0"/>
              <a:t>한 </a:t>
            </a:r>
            <a:r>
              <a:rPr kumimoji="1" lang="en-US" altLang="ko-KR" sz="1300" dirty="0"/>
              <a:t>bounding box(=</a:t>
            </a:r>
            <a:r>
              <a:rPr kumimoji="1" lang="en-US" altLang="ko-KR" sz="1300" dirty="0" err="1"/>
              <a:t>bbox</a:t>
            </a:r>
            <a:r>
              <a:rPr kumimoji="1" lang="en-US" altLang="ko-KR" sz="1300" dirty="0"/>
              <a:t>) </a:t>
            </a:r>
            <a:r>
              <a:rPr kumimoji="1" lang="ko-KR" altLang="en-US" sz="1300" dirty="0"/>
              <a:t>안에 </a:t>
            </a:r>
            <a:r>
              <a:rPr kumimoji="1" lang="en-US" altLang="ko-KR" sz="1300" dirty="0"/>
              <a:t>object</a:t>
            </a:r>
            <a:r>
              <a:rPr kumimoji="1" lang="ko-KR" altLang="en-US" sz="1300" dirty="0"/>
              <a:t>가 있을 확률</a:t>
            </a:r>
            <a:r>
              <a:rPr kumimoji="1" lang="en-US" altLang="ko-KR" sz="1300" dirty="0"/>
              <a:t>.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YOLO</a:t>
            </a:r>
            <a:r>
              <a:rPr kumimoji="1" lang="ko-KR" altLang="en-US" sz="1300" dirty="0"/>
              <a:t>에서는 </a:t>
            </a:r>
            <a:r>
              <a:rPr kumimoji="1" lang="en-US" altLang="ko-KR" sz="1300" dirty="0"/>
              <a:t>			 (</a:t>
            </a:r>
            <a:r>
              <a:rPr kumimoji="1" lang="ko-KR" altLang="en-US" sz="1300" dirty="0"/>
              <a:t>물체가 있을 때</a:t>
            </a:r>
            <a:r>
              <a:rPr kumimoji="1" lang="en-US" altLang="ko-KR" sz="1300" dirty="0"/>
              <a:t>,</a:t>
            </a:r>
            <a:r>
              <a:rPr kumimoji="1" lang="ko-KR" altLang="en-US" sz="1300" dirty="0"/>
              <a:t> </a:t>
            </a:r>
            <a:r>
              <a:rPr kumimoji="1" lang="en-US" altLang="ko-KR" sz="1300" dirty="0"/>
              <a:t>GT </a:t>
            </a:r>
            <a:r>
              <a:rPr kumimoji="1" lang="en-US" altLang="ko-KR" sz="1300" dirty="0" err="1"/>
              <a:t>bbox</a:t>
            </a:r>
            <a:r>
              <a:rPr kumimoji="1" lang="ko-KR" altLang="en-US" sz="1300" dirty="0"/>
              <a:t>와</a:t>
            </a:r>
            <a:r>
              <a:rPr kumimoji="1" lang="en-US" altLang="ko-KR" sz="1300" dirty="0"/>
              <a:t> Pred </a:t>
            </a:r>
            <a:r>
              <a:rPr kumimoji="1" lang="en-US" altLang="ko-KR" sz="1300" dirty="0" err="1"/>
              <a:t>bbox</a:t>
            </a:r>
            <a:r>
              <a:rPr kumimoji="1" lang="ko-KR" altLang="en-US" sz="1300" dirty="0"/>
              <a:t>의 </a:t>
            </a:r>
            <a:r>
              <a:rPr kumimoji="1" lang="en-US" altLang="ko-KR" sz="1300" dirty="0"/>
              <a:t>IOU</a:t>
            </a:r>
            <a:r>
              <a:rPr kumimoji="1" lang="ko-KR" altLang="en-US" sz="1300" dirty="0"/>
              <a:t>값</a:t>
            </a:r>
            <a:r>
              <a:rPr kumimoji="1" lang="en-US" altLang="ko-KR" sz="1300" dirty="0"/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R" sz="1300" b="1" dirty="0"/>
              <a:t>PR(Precision, Recall) Curve</a:t>
            </a:r>
          </a:p>
          <a:p>
            <a:pPr lvl="1">
              <a:lnSpc>
                <a:spcPct val="150000"/>
              </a:lnSpc>
            </a:pPr>
            <a:r>
              <a:rPr lang="en" altLang="ko-KR" sz="1300" b="0" i="0" dirty="0">
                <a:solidFill>
                  <a:srgbClr val="212529"/>
                </a:solidFill>
                <a:effectLst/>
                <a:latin typeface="-apple-system"/>
              </a:rPr>
              <a:t>object detection algorithm </a:t>
            </a:r>
            <a:r>
              <a:rPr lang="ko-KR" altLang="en-US" sz="1300" b="0" i="0" dirty="0">
                <a:solidFill>
                  <a:srgbClr val="212529"/>
                </a:solidFill>
                <a:effectLst/>
                <a:latin typeface="-apple-system"/>
              </a:rPr>
              <a:t>성능을 평가하는 방법 중 하나</a:t>
            </a:r>
            <a:r>
              <a:rPr lang="en-US" altLang="ko-KR" sz="1300" b="0" i="0" dirty="0">
                <a:solidFill>
                  <a:srgbClr val="212529"/>
                </a:solidFill>
                <a:effectLst/>
                <a:latin typeface="-apple-system"/>
              </a:rPr>
              <a:t>.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Confidence score threshold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에 따른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precision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과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recall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값이 달라지는데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, 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이것을 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graph</a:t>
            </a:r>
            <a:r>
              <a:rPr kumimoji="1" lang="ko-KR" altLang="en-US" sz="1300" dirty="0">
                <a:solidFill>
                  <a:srgbClr val="212529"/>
                </a:solidFill>
                <a:latin typeface="-apple-system"/>
              </a:rPr>
              <a:t>로 나타냄</a:t>
            </a:r>
            <a:r>
              <a:rPr kumimoji="1" lang="en-US" altLang="ko-KR" sz="1300" dirty="0">
                <a:solidFill>
                  <a:srgbClr val="212529"/>
                </a:solidFill>
                <a:latin typeface="-apple-system"/>
              </a:rPr>
              <a:t>.</a:t>
            </a: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>
              <a:lnSpc>
                <a:spcPct val="150000"/>
              </a:lnSpc>
            </a:pPr>
            <a:r>
              <a:rPr kumimoji="1" lang="en-US" altLang="ko-KR" sz="1300" b="1" dirty="0"/>
              <a:t>AP(Average Precision), </a:t>
            </a:r>
            <a:r>
              <a:rPr kumimoji="1" lang="en-US" altLang="ko-KR" sz="1300" b="1" dirty="0" err="1"/>
              <a:t>mAP</a:t>
            </a:r>
            <a:r>
              <a:rPr kumimoji="1" lang="en-US" altLang="ko-KR" sz="1300" b="1" dirty="0"/>
              <a:t>(mean Average Precision)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AP : PR Curve </a:t>
            </a:r>
            <a:r>
              <a:rPr kumimoji="1" lang="ko-KR" altLang="en-US" sz="1300" dirty="0"/>
              <a:t>면적</a:t>
            </a:r>
            <a:endParaRPr kumimoji="1" lang="en-US" altLang="ko-KR" sz="1300" dirty="0"/>
          </a:p>
          <a:p>
            <a:pPr lvl="1">
              <a:lnSpc>
                <a:spcPct val="150000"/>
              </a:lnSpc>
            </a:pPr>
            <a:r>
              <a:rPr kumimoji="1" lang="en-US" altLang="ko-KR" sz="1300" dirty="0" err="1"/>
              <a:t>mAP</a:t>
            </a:r>
            <a:r>
              <a:rPr kumimoji="1" lang="en-US" altLang="ko-KR" sz="1300" dirty="0"/>
              <a:t> : class</a:t>
            </a:r>
            <a:r>
              <a:rPr kumimoji="1" lang="ko-KR" altLang="en-US" sz="1300" dirty="0"/>
              <a:t>마다 </a:t>
            </a:r>
            <a:r>
              <a:rPr kumimoji="1" lang="en-US" altLang="ko-KR" sz="1300" dirty="0"/>
              <a:t>PR Curve </a:t>
            </a:r>
            <a:r>
              <a:rPr kumimoji="1" lang="ko-KR" altLang="en-US" sz="1300" dirty="0"/>
              <a:t>면적의 평균</a:t>
            </a:r>
            <a:endParaRPr kumimoji="1" lang="en-US" altLang="ko-KR" sz="1300" dirty="0"/>
          </a:p>
          <a:p>
            <a:pPr>
              <a:lnSpc>
                <a:spcPct val="150000"/>
              </a:lnSpc>
            </a:pPr>
            <a:endParaRPr kumimoji="1" lang="en-US" altLang="ko-KR" sz="1300" dirty="0"/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DCFDDAC-C1FB-054C-A5F7-952285301C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883" b="11115"/>
          <a:stretch/>
        </p:blipFill>
        <p:spPr>
          <a:xfrm>
            <a:off x="1935669" y="1615617"/>
            <a:ext cx="1943014" cy="35049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5260301-2259-52E8-1889-428BF298B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506" y="3230134"/>
            <a:ext cx="2919689" cy="186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9F8EBE1-2C73-922D-B111-E04DE5D85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030" y="3181921"/>
            <a:ext cx="2421940" cy="1957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13F5936-5AD3-0CE7-3167-19C95C1B1177}"/>
              </a:ext>
            </a:extLst>
          </p:cNvPr>
          <p:cNvCxnSpPr>
            <a:cxnSpLocks/>
          </p:cNvCxnSpPr>
          <p:nvPr/>
        </p:nvCxnSpPr>
        <p:spPr>
          <a:xfrm>
            <a:off x="3990195" y="4207833"/>
            <a:ext cx="81483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1352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2. </a:t>
            </a:r>
            <a:r>
              <a:rPr kumimoji="1" lang="ko-KR" altLang="en-US" b="1" dirty="0"/>
              <a:t>이전 </a:t>
            </a:r>
            <a:r>
              <a:rPr kumimoji="1" lang="en-US" altLang="ko-KR" b="1" dirty="0"/>
              <a:t>detection system</a:t>
            </a:r>
            <a:r>
              <a:rPr kumimoji="1" lang="ko-KR" altLang="en-US" b="1" dirty="0"/>
              <a:t>들의 특징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문제점</a:t>
            </a:r>
            <a:endParaRPr kumimoji="1" lang="en-US" altLang="ko-KR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b="1" dirty="0"/>
              <a:t>DPM(Deformable Part Model) (2009)</a:t>
            </a:r>
          </a:p>
          <a:p>
            <a:pPr lvl="1">
              <a:lnSpc>
                <a:spcPct val="150000"/>
              </a:lnSpc>
            </a:pPr>
            <a:r>
              <a:rPr kumimoji="1" lang="en-US" altLang="ko-KR" sz="1300" dirty="0" err="1"/>
              <a:t>bbox</a:t>
            </a:r>
            <a:r>
              <a:rPr kumimoji="1" lang="ko-KR" altLang="en-US" sz="1300" dirty="0" err="1"/>
              <a:t>를</a:t>
            </a:r>
            <a:r>
              <a:rPr kumimoji="1" lang="ko-KR" altLang="en-US" sz="1300" dirty="0"/>
              <a:t> </a:t>
            </a:r>
            <a:r>
              <a:rPr kumimoji="1" lang="en-US" altLang="ko-KR" sz="1300" dirty="0"/>
              <a:t>Sliding window</a:t>
            </a:r>
          </a:p>
          <a:p>
            <a:pPr lvl="1">
              <a:lnSpc>
                <a:spcPct val="150000"/>
              </a:lnSpc>
            </a:pPr>
            <a:r>
              <a:rPr kumimoji="1" lang="ko-KR" altLang="en-US" sz="1300" dirty="0"/>
              <a:t>각 </a:t>
            </a:r>
            <a:r>
              <a:rPr kumimoji="1" lang="en-US" altLang="ko-KR" sz="1300" dirty="0" err="1"/>
              <a:t>bbox</a:t>
            </a:r>
            <a:r>
              <a:rPr kumimoji="1" lang="ko-KR" altLang="en-US" sz="1300" dirty="0"/>
              <a:t>마다 </a:t>
            </a:r>
            <a:r>
              <a:rPr kumimoji="1" lang="en-US" altLang="ko-KR" sz="1300" dirty="0"/>
              <a:t>HOG(</a:t>
            </a:r>
            <a:r>
              <a:rPr kumimoji="1" lang="en-US" altLang="ko-KR" sz="1300" dirty="0" err="1"/>
              <a:t>Historgram</a:t>
            </a:r>
            <a:r>
              <a:rPr kumimoji="1" lang="en-US" altLang="ko-KR" sz="1300" dirty="0"/>
              <a:t> Of Gradient) feature map </a:t>
            </a:r>
            <a:r>
              <a:rPr kumimoji="1" lang="ko-KR" altLang="en-US" sz="1300" dirty="0"/>
              <a:t>생성</a:t>
            </a:r>
            <a:endParaRPr kumimoji="1" lang="en-US" altLang="ko-KR" sz="1300" dirty="0"/>
          </a:p>
          <a:p>
            <a:pPr lvl="1">
              <a:lnSpc>
                <a:spcPct val="150000"/>
              </a:lnSpc>
            </a:pPr>
            <a:r>
              <a:rPr kumimoji="1" lang="ko-KR" altLang="en-US" sz="1300" dirty="0"/>
              <a:t>미리 만들어진 </a:t>
            </a:r>
            <a:r>
              <a:rPr kumimoji="1" lang="en-US" altLang="ko-KR" sz="1300" dirty="0"/>
              <a:t>Root filter, Part filter</a:t>
            </a:r>
            <a:r>
              <a:rPr kumimoji="1" lang="ko-KR" altLang="en-US" sz="1300" dirty="0" err="1"/>
              <a:t>를</a:t>
            </a:r>
            <a:r>
              <a:rPr kumimoji="1" lang="ko-KR" altLang="en-US" sz="1300" dirty="0"/>
              <a:t> </a:t>
            </a:r>
            <a:r>
              <a:rPr kumimoji="1" lang="en-US" altLang="ko-KR" sz="1300" dirty="0" err="1"/>
              <a:t>matchig</a:t>
            </a:r>
            <a:endParaRPr kumimoji="1" lang="en-US" altLang="ko-KR" sz="1300" dirty="0"/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matching </a:t>
            </a:r>
            <a:r>
              <a:rPr kumimoji="1" lang="ko-KR" altLang="en-US" sz="1300" dirty="0"/>
              <a:t>결과를 종합하여 </a:t>
            </a:r>
            <a:r>
              <a:rPr kumimoji="1" lang="en-US" altLang="ko-KR" sz="1300" dirty="0"/>
              <a:t>object</a:t>
            </a:r>
            <a:r>
              <a:rPr kumimoji="1" lang="ko-KR" altLang="en-US" sz="1300" dirty="0" err="1"/>
              <a:t>를</a:t>
            </a:r>
            <a:r>
              <a:rPr kumimoji="1" lang="ko-KR" altLang="en-US" sz="1300" dirty="0"/>
              <a:t> </a:t>
            </a:r>
            <a:r>
              <a:rPr kumimoji="1" lang="en-US" altLang="ko-KR" sz="1300" dirty="0"/>
              <a:t>classification.</a:t>
            </a:r>
          </a:p>
          <a:p>
            <a:pPr marL="457200" lvl="1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457200" lvl="1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 marL="457200" lvl="1" indent="0">
              <a:lnSpc>
                <a:spcPct val="150000"/>
              </a:lnSpc>
              <a:buNone/>
            </a:pPr>
            <a:endParaRPr kumimoji="1" lang="en-US" altLang="ko-KR" sz="1300" dirty="0"/>
          </a:p>
          <a:p>
            <a:pPr>
              <a:lnSpc>
                <a:spcPct val="150000"/>
              </a:lnSpc>
            </a:pPr>
            <a:r>
              <a:rPr kumimoji="1" lang="en-US" altLang="ko-KR" sz="1300" b="1" dirty="0"/>
              <a:t>Fast R-CNN (2015)</a:t>
            </a:r>
            <a:endParaRPr kumimoji="1" lang="en-US" altLang="ko-KR" sz="1300" dirty="0"/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Image </a:t>
            </a:r>
            <a:r>
              <a:rPr kumimoji="1" lang="ko-KR" altLang="en-US" sz="1300" dirty="0"/>
              <a:t>전체에 대해 </a:t>
            </a:r>
            <a:r>
              <a:rPr kumimoji="1" lang="en-US" altLang="ko-KR" sz="1300" dirty="0"/>
              <a:t>CNN </a:t>
            </a:r>
            <a:r>
              <a:rPr kumimoji="1" lang="ko-KR" altLang="en-US" sz="1300" dirty="0"/>
              <a:t>적용하여 </a:t>
            </a:r>
            <a:r>
              <a:rPr kumimoji="1" lang="en-US" altLang="ko-KR" sz="1300" dirty="0"/>
              <a:t>feature map </a:t>
            </a:r>
            <a:r>
              <a:rPr kumimoji="1" lang="ko-KR" altLang="en-US" sz="1300" dirty="0"/>
              <a:t>생성</a:t>
            </a:r>
            <a:endParaRPr kumimoji="1" lang="en-US" altLang="ko-KR" sz="1300" dirty="0"/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Selective search</a:t>
            </a:r>
            <a:r>
              <a:rPr kumimoji="1" lang="ko-KR" altLang="en-US" sz="1300" dirty="0"/>
              <a:t>로 </a:t>
            </a:r>
            <a:r>
              <a:rPr kumimoji="1" lang="ko-KR" altLang="en-US" sz="1300" dirty="0" err="1"/>
              <a:t>만들어놨던</a:t>
            </a:r>
            <a:r>
              <a:rPr kumimoji="1" lang="ko-KR" altLang="en-US" sz="1300" dirty="0"/>
              <a:t> </a:t>
            </a:r>
            <a:r>
              <a:rPr kumimoji="1" lang="en-US" altLang="ko-KR" sz="1300" dirty="0" err="1"/>
              <a:t>RoI</a:t>
            </a:r>
            <a:r>
              <a:rPr kumimoji="1" lang="ko-KR" altLang="en-US" sz="1300" dirty="0" err="1"/>
              <a:t>를</a:t>
            </a:r>
            <a:r>
              <a:rPr kumimoji="1" lang="ko-KR" altLang="en-US" sz="1300" dirty="0"/>
              <a:t> </a:t>
            </a:r>
            <a:r>
              <a:rPr kumimoji="1" lang="en-US" altLang="ko-KR" sz="1300" dirty="0"/>
              <a:t>feature map</a:t>
            </a:r>
            <a:r>
              <a:rPr kumimoji="1" lang="ko-KR" altLang="en-US" sz="1300" dirty="0"/>
              <a:t>에 </a:t>
            </a:r>
            <a:r>
              <a:rPr kumimoji="1" lang="en-US" altLang="ko-KR" sz="1300" dirty="0"/>
              <a:t>projection</a:t>
            </a:r>
          </a:p>
          <a:p>
            <a:pPr lvl="1">
              <a:lnSpc>
                <a:spcPct val="150000"/>
              </a:lnSpc>
            </a:pPr>
            <a:r>
              <a:rPr kumimoji="1" lang="ko-KR" altLang="en-US" sz="1300" dirty="0"/>
              <a:t>만들어진 </a:t>
            </a:r>
            <a:r>
              <a:rPr kumimoji="1" lang="en-US" altLang="ko-KR" sz="1300" dirty="0"/>
              <a:t>proposals</a:t>
            </a:r>
            <a:r>
              <a:rPr kumimoji="1" lang="ko-KR" altLang="en-US" sz="1300" dirty="0"/>
              <a:t>에 </a:t>
            </a:r>
            <a:r>
              <a:rPr kumimoji="1" lang="en-US" altLang="ko-KR" sz="1300" dirty="0" err="1"/>
              <a:t>RoI</a:t>
            </a:r>
            <a:r>
              <a:rPr kumimoji="1" lang="en-US" altLang="ko-KR" sz="1300" dirty="0"/>
              <a:t> pooling</a:t>
            </a:r>
            <a:r>
              <a:rPr kumimoji="1" lang="ko-KR" altLang="en-US" sz="1300" dirty="0"/>
              <a:t> 후</a:t>
            </a:r>
            <a:r>
              <a:rPr kumimoji="1" lang="en-US" altLang="ko-KR" sz="1300" dirty="0"/>
              <a:t>, </a:t>
            </a:r>
            <a:r>
              <a:rPr kumimoji="1" lang="ko-KR" altLang="en-US" sz="1300" dirty="0"/>
              <a:t>두 개의 </a:t>
            </a:r>
            <a:r>
              <a:rPr kumimoji="1" lang="en-US" altLang="ko-KR" sz="1300" dirty="0"/>
              <a:t>fc layer</a:t>
            </a:r>
            <a:r>
              <a:rPr kumimoji="1" lang="ko-KR" altLang="en-US" sz="1300" dirty="0"/>
              <a:t>로 변경</a:t>
            </a:r>
            <a:endParaRPr kumimoji="1" lang="en-US" altLang="ko-KR" sz="1300" dirty="0"/>
          </a:p>
          <a:p>
            <a:pPr lvl="1">
              <a:lnSpc>
                <a:spcPct val="150000"/>
              </a:lnSpc>
            </a:pPr>
            <a:r>
              <a:rPr kumimoji="1" lang="ko-KR" altLang="en-US" sz="1300" dirty="0"/>
              <a:t>각각의 </a:t>
            </a:r>
            <a:r>
              <a:rPr kumimoji="1" lang="en-US" altLang="ko-KR" sz="1300" dirty="0"/>
              <a:t>fc layer</a:t>
            </a:r>
            <a:r>
              <a:rPr kumimoji="1" lang="ko-KR" altLang="en-US" sz="1300" dirty="0"/>
              <a:t>는</a:t>
            </a:r>
            <a:r>
              <a:rPr kumimoji="1" lang="en-US" altLang="ko-KR" sz="1300" dirty="0"/>
              <a:t> classification</a:t>
            </a:r>
            <a:r>
              <a:rPr kumimoji="1" lang="ko-KR" altLang="en-US" sz="1300" dirty="0"/>
              <a:t>과 </a:t>
            </a:r>
            <a:r>
              <a:rPr kumimoji="1" lang="en-US" altLang="ko-KR" sz="1300" dirty="0" err="1"/>
              <a:t>bbox</a:t>
            </a:r>
            <a:r>
              <a:rPr kumimoji="1" lang="en-US" altLang="ko-KR" sz="1300" dirty="0"/>
              <a:t> regressor</a:t>
            </a:r>
            <a:r>
              <a:rPr kumimoji="1" lang="ko-KR" altLang="en-US" sz="1300" dirty="0"/>
              <a:t>로 동작</a:t>
            </a:r>
            <a:endParaRPr kumimoji="1" lang="en-US" altLang="ko-KR" sz="1300" dirty="0"/>
          </a:p>
          <a:p>
            <a:pPr marL="457200" lvl="1" indent="0">
              <a:lnSpc>
                <a:spcPct val="150000"/>
              </a:lnSpc>
              <a:buNone/>
            </a:pPr>
            <a:endParaRPr kumimoji="1" lang="en-US" altLang="ko-KR" sz="13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F7F3527-875E-7D0A-ACC9-D9893D12C0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248"/>
          <a:stretch/>
        </p:blipFill>
        <p:spPr>
          <a:xfrm>
            <a:off x="6096000" y="983265"/>
            <a:ext cx="2253786" cy="2573723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669E0FEE-913E-54EF-D9DB-067572C57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865322"/>
            <a:ext cx="3276600" cy="2504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18CCF495-09D1-81F7-DBB1-D918D3D10E45}"/>
              </a:ext>
            </a:extLst>
          </p:cNvPr>
          <p:cNvCxnSpPr>
            <a:cxnSpLocks/>
          </p:cNvCxnSpPr>
          <p:nvPr/>
        </p:nvCxnSpPr>
        <p:spPr>
          <a:xfrm>
            <a:off x="122103" y="3742157"/>
            <a:ext cx="117087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469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b="1" dirty="0"/>
              <a:t>2. </a:t>
            </a:r>
            <a:r>
              <a:rPr kumimoji="1" lang="ko-KR" altLang="en-US" b="1" dirty="0"/>
              <a:t>이전 </a:t>
            </a:r>
            <a:r>
              <a:rPr kumimoji="1" lang="en-US" altLang="ko-KR" b="1" dirty="0"/>
              <a:t>detection system</a:t>
            </a:r>
            <a:r>
              <a:rPr kumimoji="1" lang="ko-KR" altLang="en-US" b="1" dirty="0"/>
              <a:t>들의 특징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문제점</a:t>
            </a:r>
            <a:endParaRPr kumimoji="1" lang="en-US" altLang="ko-KR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300" b="1" dirty="0">
                <a:sym typeface="Wingdings" pitchFamily="2" charset="2"/>
              </a:rPr>
              <a:t>이전의 </a:t>
            </a:r>
            <a:r>
              <a:rPr kumimoji="1" lang="en-US" altLang="ko-KR" sz="1300" b="1" dirty="0">
                <a:sym typeface="Wingdings" pitchFamily="2" charset="2"/>
              </a:rPr>
              <a:t>detector</a:t>
            </a:r>
            <a:r>
              <a:rPr kumimoji="1" lang="ko-KR" altLang="en-US" sz="1300" dirty="0">
                <a:sym typeface="Wingdings" pitchFamily="2" charset="2"/>
              </a:rPr>
              <a:t>들은 여러 </a:t>
            </a:r>
            <a:r>
              <a:rPr kumimoji="1" lang="en-US" altLang="ko-KR" sz="1300" dirty="0">
                <a:sym typeface="Wingdings" pitchFamily="2" charset="2"/>
              </a:rPr>
              <a:t>pipeline</a:t>
            </a:r>
            <a:r>
              <a:rPr kumimoji="1" lang="ko-KR" altLang="en-US" sz="1300" dirty="0">
                <a:sym typeface="Wingdings" pitchFamily="2" charset="2"/>
              </a:rPr>
              <a:t>을 거치는데</a:t>
            </a:r>
            <a:r>
              <a:rPr kumimoji="1" lang="en-US" altLang="ko-KR" sz="1300" dirty="0">
                <a:sym typeface="Wingdings" pitchFamily="2" charset="2"/>
              </a:rPr>
              <a:t>, </a:t>
            </a:r>
            <a:r>
              <a:rPr kumimoji="1" lang="ko-KR" altLang="en-US" sz="1300" dirty="0">
                <a:sym typeface="Wingdings" pitchFamily="2" charset="2"/>
              </a:rPr>
              <a:t>각각의 </a:t>
            </a:r>
            <a:r>
              <a:rPr kumimoji="1" lang="en-US" altLang="ko-KR" sz="1300" dirty="0">
                <a:sym typeface="Wingdings" pitchFamily="2" charset="2"/>
              </a:rPr>
              <a:t>component</a:t>
            </a:r>
            <a:r>
              <a:rPr kumimoji="1" lang="ko-KR" altLang="en-US" sz="1300" dirty="0">
                <a:sym typeface="Wingdings" pitchFamily="2" charset="2"/>
              </a:rPr>
              <a:t>는 따로따로 학습되기 때문에 </a:t>
            </a:r>
            <a:r>
              <a:rPr kumimoji="1" lang="en-US" altLang="ko-KR" sz="1300" dirty="0">
                <a:sym typeface="Wingdings" pitchFamily="2" charset="2"/>
              </a:rPr>
              <a:t>optimization</a:t>
            </a:r>
            <a:r>
              <a:rPr kumimoji="1" lang="ko-KR" altLang="en-US" sz="1300" dirty="0">
                <a:sym typeface="Wingdings" pitchFamily="2" charset="2"/>
              </a:rPr>
              <a:t>이 힘들고 오래 걸림</a:t>
            </a:r>
            <a:r>
              <a:rPr kumimoji="1" lang="en-US" altLang="ko-KR" sz="1300" dirty="0">
                <a:sym typeface="Wingdings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sz="1300" dirty="0">
                <a:sym typeface="Wingdings" pitchFamily="2" charset="2"/>
              </a:rPr>
              <a:t>또한 </a:t>
            </a:r>
            <a:r>
              <a:rPr kumimoji="1" lang="en-US" altLang="ko-KR" sz="1300" dirty="0">
                <a:sym typeface="Wingdings" pitchFamily="2" charset="2"/>
              </a:rPr>
              <a:t>detection</a:t>
            </a:r>
            <a:r>
              <a:rPr kumimoji="1" lang="ko-KR" altLang="en-US" sz="1300" dirty="0">
                <a:sym typeface="Wingdings" pitchFamily="2" charset="2"/>
              </a:rPr>
              <a:t>을 위해 </a:t>
            </a:r>
            <a:r>
              <a:rPr kumimoji="1" lang="en-US" altLang="ko-KR" sz="1300" dirty="0">
                <a:sym typeface="Wingdings" pitchFamily="2" charset="2"/>
              </a:rPr>
              <a:t>classification </a:t>
            </a:r>
            <a:r>
              <a:rPr kumimoji="1" lang="ko-KR" altLang="en-US" sz="1300" dirty="0">
                <a:sym typeface="Wingdings" pitchFamily="2" charset="2"/>
              </a:rPr>
              <a:t>문제로 재정의함</a:t>
            </a:r>
            <a:r>
              <a:rPr kumimoji="1" lang="en-US" altLang="ko-KR" sz="1300" dirty="0">
                <a:sym typeface="Wingdings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>
              <a:sym typeface="Wingdings" pitchFamily="2" charset="2"/>
            </a:endParaRPr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en-US" altLang="ko-KR" sz="1300" b="1" dirty="0"/>
              <a:t>YOLO</a:t>
            </a:r>
            <a:r>
              <a:rPr kumimoji="1" lang="ko-KR" altLang="en-US" sz="1300" dirty="0"/>
              <a:t>는</a:t>
            </a:r>
            <a:r>
              <a:rPr kumimoji="1" lang="en-US" altLang="ko-KR" sz="1300" dirty="0"/>
              <a:t> separate components</a:t>
            </a:r>
            <a:r>
              <a:rPr kumimoji="1" lang="ko-KR" altLang="en-US" sz="1300" dirty="0"/>
              <a:t>들을</a:t>
            </a:r>
            <a:r>
              <a:rPr kumimoji="1" lang="en-US" altLang="ko-KR" sz="1300" dirty="0"/>
              <a:t> a single network</a:t>
            </a:r>
            <a:r>
              <a:rPr kumimoji="1" lang="ko-KR" altLang="en-US" sz="1300" dirty="0"/>
              <a:t>로</a:t>
            </a:r>
            <a:r>
              <a:rPr kumimoji="1" lang="en-US" altLang="ko-KR" sz="1300" dirty="0"/>
              <a:t> </a:t>
            </a:r>
            <a:r>
              <a:rPr kumimoji="1" lang="ko-KR" altLang="en-US" sz="1300" dirty="0"/>
              <a:t>통합시킴</a:t>
            </a:r>
            <a:r>
              <a:rPr kumimoji="1" lang="en-US" altLang="ko-KR" sz="1300" dirty="0"/>
              <a:t> = end-to-end training</a:t>
            </a:r>
            <a:r>
              <a:rPr kumimoji="1" lang="ko-KR" altLang="en-US" sz="1300" dirty="0"/>
              <a:t>이 가능</a:t>
            </a:r>
            <a:r>
              <a:rPr kumimoji="1" lang="en-US" altLang="ko-KR" sz="1300" dirty="0"/>
              <a:t> (Unified Detection)</a:t>
            </a:r>
          </a:p>
          <a:p>
            <a:pPr>
              <a:lnSpc>
                <a:spcPct val="150000"/>
              </a:lnSpc>
              <a:buFont typeface="Wingdings" pitchFamily="2" charset="2"/>
              <a:buChar char="à"/>
            </a:pPr>
            <a:r>
              <a:rPr kumimoji="1" lang="ko-KR" altLang="en-US" sz="1300" dirty="0"/>
              <a:t>따라서 </a:t>
            </a:r>
            <a:r>
              <a:rPr kumimoji="1" lang="en-US" altLang="ko-KR" sz="1300" dirty="0"/>
              <a:t>image</a:t>
            </a:r>
            <a:r>
              <a:rPr kumimoji="1" lang="ko-KR" altLang="en-US" sz="1300" dirty="0" err="1"/>
              <a:t>를</a:t>
            </a:r>
            <a:r>
              <a:rPr kumimoji="1" lang="ko-KR" altLang="en-US" sz="1300" dirty="0"/>
              <a:t> </a:t>
            </a:r>
            <a:r>
              <a:rPr kumimoji="1" lang="en-US" altLang="ko-KR" sz="1300" dirty="0"/>
              <a:t>network</a:t>
            </a:r>
            <a:r>
              <a:rPr kumimoji="1" lang="ko-KR" altLang="en-US" sz="1300" dirty="0"/>
              <a:t>에 넣으면</a:t>
            </a:r>
            <a:r>
              <a:rPr kumimoji="1" lang="en-US" altLang="ko-KR" sz="1300" dirty="0"/>
              <a:t>, image</a:t>
            </a:r>
            <a:r>
              <a:rPr kumimoji="1" lang="ko-KR" altLang="en-US" sz="1300" dirty="0"/>
              <a:t>의 </a:t>
            </a:r>
            <a:r>
              <a:rPr kumimoji="1" lang="en-US" altLang="ko-KR" sz="1300" dirty="0" err="1"/>
              <a:t>bbox</a:t>
            </a:r>
            <a:r>
              <a:rPr kumimoji="1" lang="en-US" altLang="ko-KR" sz="1300" dirty="0"/>
              <a:t> coordinates</a:t>
            </a:r>
            <a:r>
              <a:rPr kumimoji="1" lang="ko-KR" altLang="en-US" sz="1300" dirty="0"/>
              <a:t>와 </a:t>
            </a:r>
            <a:r>
              <a:rPr kumimoji="1" lang="en-US" altLang="ko-KR" sz="1300" dirty="0"/>
              <a:t>class probability</a:t>
            </a:r>
            <a:r>
              <a:rPr kumimoji="1" lang="ko-KR" altLang="en-US" sz="1300" dirty="0"/>
              <a:t>까지 </a:t>
            </a:r>
            <a:r>
              <a:rPr kumimoji="1" lang="en-US" altLang="ko-KR" sz="1300" dirty="0"/>
              <a:t>prediction.</a:t>
            </a:r>
          </a:p>
          <a:p>
            <a:pPr lvl="1">
              <a:lnSpc>
                <a:spcPct val="150000"/>
              </a:lnSpc>
            </a:pPr>
            <a:r>
              <a:rPr kumimoji="1" lang="ko-KR" altLang="en-US" sz="1300" dirty="0"/>
              <a:t>실험결과 이전 </a:t>
            </a:r>
            <a:r>
              <a:rPr kumimoji="1" lang="en-US" altLang="ko-KR" sz="1300" dirty="0"/>
              <a:t>detector</a:t>
            </a:r>
            <a:r>
              <a:rPr kumimoji="1" lang="ko-KR" altLang="en-US" sz="1300" dirty="0"/>
              <a:t>들에 비해 매우 빠르다</a:t>
            </a:r>
            <a:r>
              <a:rPr kumimoji="1" lang="en-US" altLang="ko-KR" sz="1300" dirty="0"/>
              <a:t> (</a:t>
            </a:r>
            <a:r>
              <a:rPr lang="en" altLang="ko-KR" sz="1300" b="0" i="0" dirty="0">
                <a:effectLst/>
                <a:latin typeface="-apple-system"/>
              </a:rPr>
              <a:t>Titan X GPU</a:t>
            </a:r>
            <a:r>
              <a:rPr lang="ko-KR" altLang="en-US" sz="1300" b="0" i="0" dirty="0">
                <a:effectLst/>
                <a:latin typeface="-apple-system"/>
              </a:rPr>
              <a:t>에서 </a:t>
            </a:r>
            <a:r>
              <a:rPr lang="en-US" altLang="ko-KR" sz="1300" b="0" i="0" dirty="0">
                <a:effectLst/>
                <a:latin typeface="-apple-system"/>
              </a:rPr>
              <a:t>45</a:t>
            </a:r>
            <a:r>
              <a:rPr lang="en" altLang="ko-KR" sz="1300" b="0" i="0" dirty="0">
                <a:effectLst/>
                <a:latin typeface="-apple-system"/>
              </a:rPr>
              <a:t>fps </a:t>
            </a:r>
            <a:r>
              <a:rPr lang="en" altLang="ko-KR" sz="1300" b="0" i="0" dirty="0">
                <a:effectLst/>
                <a:latin typeface="-apple-system"/>
                <a:sym typeface="Wingdings" pitchFamily="2" charset="2"/>
              </a:rPr>
              <a:t> real-time performance</a:t>
            </a:r>
            <a:r>
              <a:rPr kumimoji="1" lang="en-US" altLang="ko-KR" sz="1300" dirty="0"/>
              <a:t>)</a:t>
            </a:r>
          </a:p>
          <a:p>
            <a:pPr lvl="1">
              <a:lnSpc>
                <a:spcPct val="150000"/>
              </a:lnSpc>
            </a:pPr>
            <a:r>
              <a:rPr kumimoji="1" lang="ko-KR" altLang="en-US" sz="1300" dirty="0"/>
              <a:t>다른 </a:t>
            </a:r>
            <a:r>
              <a:rPr kumimoji="1" lang="en-US" altLang="ko-KR" sz="1300" dirty="0"/>
              <a:t>real-time system</a:t>
            </a:r>
            <a:r>
              <a:rPr kumimoji="1" lang="ko-KR" altLang="en-US" sz="1300" dirty="0"/>
              <a:t>들의 </a:t>
            </a:r>
            <a:r>
              <a:rPr kumimoji="1" lang="en-US" altLang="ko-KR" sz="1300" dirty="0"/>
              <a:t>2</a:t>
            </a:r>
            <a:r>
              <a:rPr kumimoji="1" lang="ko-KR" altLang="en-US" sz="1300" dirty="0"/>
              <a:t>배 이상의 </a:t>
            </a:r>
            <a:r>
              <a:rPr kumimoji="1" lang="en-US" altLang="ko-KR" sz="1300" dirty="0" err="1"/>
              <a:t>mAP</a:t>
            </a:r>
            <a:r>
              <a:rPr kumimoji="1" lang="en-US" altLang="ko-KR" sz="1300" dirty="0"/>
              <a:t> </a:t>
            </a:r>
            <a:r>
              <a:rPr kumimoji="1" lang="ko-KR" altLang="en-US" sz="1300" dirty="0"/>
              <a:t>달성</a:t>
            </a:r>
            <a:endParaRPr kumimoji="1" lang="en-US" altLang="ko-KR" sz="1300" dirty="0"/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Fast R-CNN</a:t>
            </a:r>
            <a:r>
              <a:rPr kumimoji="1" lang="ko-KR" altLang="en-US" sz="1300" dirty="0"/>
              <a:t>과 달리</a:t>
            </a:r>
            <a:r>
              <a:rPr kumimoji="1" lang="en-US" altLang="ko-KR" sz="1300" dirty="0"/>
              <a:t>, image </a:t>
            </a:r>
            <a:r>
              <a:rPr kumimoji="1" lang="ko-KR" altLang="en-US" sz="1300" dirty="0"/>
              <a:t>전체를 보기 때문에 </a:t>
            </a:r>
            <a:r>
              <a:rPr kumimoji="1" lang="en-US" altLang="ko-KR" sz="1300" dirty="0"/>
              <a:t>background error</a:t>
            </a:r>
            <a:r>
              <a:rPr kumimoji="1" lang="ko-KR" altLang="en-US" sz="1300" dirty="0" err="1"/>
              <a:t>를</a:t>
            </a:r>
            <a:r>
              <a:rPr kumimoji="1" lang="ko-KR" altLang="en-US" sz="1300" dirty="0"/>
              <a:t> 절반 미만으로 줄임</a:t>
            </a:r>
            <a:endParaRPr kumimoji="1" lang="en-US" altLang="ko-KR" sz="1300" dirty="0"/>
          </a:p>
          <a:p>
            <a:pPr lvl="1">
              <a:lnSpc>
                <a:spcPct val="150000"/>
              </a:lnSpc>
            </a:pPr>
            <a:r>
              <a:rPr kumimoji="1" lang="en-US" altLang="ko-KR" sz="1300" dirty="0"/>
              <a:t>Generalizable</a:t>
            </a:r>
            <a:r>
              <a:rPr kumimoji="1" lang="ko-KR" altLang="en-US" sz="1300" dirty="0"/>
              <a:t>하기 때문에 </a:t>
            </a:r>
            <a:r>
              <a:rPr kumimoji="1" lang="en-US" altLang="ko-KR" sz="1300" dirty="0"/>
              <a:t>new</a:t>
            </a:r>
            <a:r>
              <a:rPr kumimoji="1" lang="ko-KR" altLang="en-US" sz="1300" dirty="0"/>
              <a:t> </a:t>
            </a:r>
            <a:r>
              <a:rPr kumimoji="1" lang="en-US" altLang="ko-KR" sz="1300" dirty="0" err="1"/>
              <a:t>domian</a:t>
            </a:r>
            <a:r>
              <a:rPr kumimoji="1" lang="ko-KR" altLang="en-US" sz="1300" dirty="0"/>
              <a:t>이나 </a:t>
            </a:r>
            <a:r>
              <a:rPr kumimoji="1" lang="en-US" altLang="ko-KR" sz="1300" dirty="0"/>
              <a:t>unexpected input</a:t>
            </a:r>
            <a:r>
              <a:rPr kumimoji="1" lang="ko-KR" altLang="en-US" sz="1300" dirty="0"/>
              <a:t>에 </a:t>
            </a:r>
            <a:r>
              <a:rPr kumimoji="1" lang="en-US" altLang="ko-KR" sz="1300" dirty="0"/>
              <a:t>robust.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BA2A9D1-020A-EECC-5287-20F52750F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7258" y="4326462"/>
            <a:ext cx="3934547" cy="197611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F139AAD-F2D8-36B8-A730-5AF26F115F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248"/>
          <a:stretch/>
        </p:blipFill>
        <p:spPr>
          <a:xfrm>
            <a:off x="4691442" y="1337161"/>
            <a:ext cx="1784790" cy="2038151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29ADEE11-9270-8536-68F9-02072FE0D3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812" y="1438740"/>
            <a:ext cx="2657979" cy="2031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9223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kumimoji="1" lang="en-US" altLang="ko-KR" sz="2500" b="1" dirty="0"/>
              <a:t>2. Unified Detection : YOLO network design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D8D295F-A1D6-78DF-1135-CE97057F0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163" y="828491"/>
            <a:ext cx="5649912" cy="5979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04BF0FDE-8306-0FE0-87C0-869FEB0B4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3428999"/>
            <a:ext cx="5872976" cy="307216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200" dirty="0">
                <a:sym typeface="Wingdings" pitchFamily="2" charset="2"/>
              </a:rPr>
              <a:t>24</a:t>
            </a:r>
            <a:r>
              <a:rPr kumimoji="1" lang="ko-KR" altLang="en-US" sz="1200" dirty="0">
                <a:sym typeface="Wingdings" pitchFamily="2" charset="2"/>
              </a:rPr>
              <a:t>개 </a:t>
            </a:r>
            <a:r>
              <a:rPr kumimoji="1" lang="en-US" altLang="ko-KR" sz="1200" dirty="0">
                <a:sym typeface="Wingdings" pitchFamily="2" charset="2"/>
              </a:rPr>
              <a:t>conv layer</a:t>
            </a:r>
            <a:r>
              <a:rPr kumimoji="1" lang="ko-KR" altLang="en-US" sz="1200" dirty="0">
                <a:sym typeface="Wingdings" pitchFamily="2" charset="2"/>
              </a:rPr>
              <a:t>와 </a:t>
            </a:r>
            <a:r>
              <a:rPr kumimoji="1" lang="en-US" altLang="ko-KR" sz="1200" dirty="0">
                <a:sym typeface="Wingdings" pitchFamily="2" charset="2"/>
              </a:rPr>
              <a:t>2</a:t>
            </a:r>
            <a:r>
              <a:rPr kumimoji="1" lang="ko-KR" altLang="en-US" sz="1200" dirty="0">
                <a:sym typeface="Wingdings" pitchFamily="2" charset="2"/>
              </a:rPr>
              <a:t>개 </a:t>
            </a:r>
            <a:r>
              <a:rPr kumimoji="1" lang="en-US" altLang="ko-KR" sz="1200" dirty="0">
                <a:sym typeface="Wingdings" pitchFamily="2" charset="2"/>
              </a:rPr>
              <a:t>fc layer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dirty="0">
                <a:sym typeface="Wingdings" pitchFamily="2" charset="2"/>
              </a:rPr>
              <a:t>    </a:t>
            </a:r>
            <a:r>
              <a:rPr kumimoji="1" lang="ko-KR" altLang="en-US" sz="1200" dirty="0">
                <a:sym typeface="Wingdings" pitchFamily="2" charset="2"/>
              </a:rPr>
              <a:t>처음 </a:t>
            </a:r>
            <a:r>
              <a:rPr kumimoji="1" lang="en-US" altLang="ko-KR" sz="1200" dirty="0">
                <a:sym typeface="Wingdings" pitchFamily="2" charset="2"/>
              </a:rPr>
              <a:t>20</a:t>
            </a:r>
            <a:r>
              <a:rPr kumimoji="1" lang="ko-KR" altLang="en-US" sz="1200" dirty="0">
                <a:sym typeface="Wingdings" pitchFamily="2" charset="2"/>
              </a:rPr>
              <a:t>개 </a:t>
            </a:r>
            <a:r>
              <a:rPr kumimoji="1" lang="en-US" altLang="ko-KR" sz="1200" dirty="0">
                <a:sym typeface="Wingdings" pitchFamily="2" charset="2"/>
              </a:rPr>
              <a:t>conv layer :</a:t>
            </a:r>
            <a:r>
              <a:rPr kumimoji="1" lang="ko-KR" altLang="en-US" sz="1200" dirty="0">
                <a:sym typeface="Wingdings" pitchFamily="2" charset="2"/>
              </a:rPr>
              <a:t> </a:t>
            </a:r>
            <a:r>
              <a:rPr kumimoji="1" lang="en-US" altLang="ko-KR" sz="1200" dirty="0">
                <a:sym typeface="Wingdings" pitchFamily="2" charset="2"/>
              </a:rPr>
              <a:t>ImageNet dataset</a:t>
            </a:r>
            <a:r>
              <a:rPr kumimoji="1" lang="ko-KR" altLang="en-US" sz="1200" dirty="0">
                <a:sym typeface="Wingdings" pitchFamily="2" charset="2"/>
              </a:rPr>
              <a:t>에 </a:t>
            </a:r>
            <a:r>
              <a:rPr kumimoji="1" lang="en-US" altLang="ko-KR" sz="1200" dirty="0">
                <a:sym typeface="Wingdings" pitchFamily="2" charset="2"/>
              </a:rPr>
              <a:t>pretrain (top-5 acc 88%)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200" dirty="0">
                <a:sym typeface="Wingdings" pitchFamily="2" charset="2"/>
              </a:rPr>
              <a:t>    </a:t>
            </a:r>
            <a:r>
              <a:rPr kumimoji="1" lang="ko-KR" altLang="en-US" sz="1200" dirty="0">
                <a:sym typeface="Wingdings" pitchFamily="2" charset="2"/>
              </a:rPr>
              <a:t>이후 </a:t>
            </a:r>
            <a:r>
              <a:rPr kumimoji="1" lang="en-US" altLang="ko-KR" sz="1200" dirty="0">
                <a:sym typeface="Wingdings" pitchFamily="2" charset="2"/>
              </a:rPr>
              <a:t>4</a:t>
            </a:r>
            <a:r>
              <a:rPr kumimoji="1" lang="ko-KR" altLang="en-US" sz="1200" dirty="0">
                <a:sym typeface="Wingdings" pitchFamily="2" charset="2"/>
              </a:rPr>
              <a:t>개 </a:t>
            </a:r>
            <a:r>
              <a:rPr kumimoji="1" lang="en-US" altLang="ko-KR" sz="1200" dirty="0">
                <a:sym typeface="Wingdings" pitchFamily="2" charset="2"/>
              </a:rPr>
              <a:t>conv layer, 2</a:t>
            </a:r>
            <a:r>
              <a:rPr kumimoji="1" lang="ko-KR" altLang="en-US" sz="1200" dirty="0">
                <a:sym typeface="Wingdings" pitchFamily="2" charset="2"/>
              </a:rPr>
              <a:t>개 </a:t>
            </a:r>
            <a:r>
              <a:rPr kumimoji="1" lang="en-US" altLang="ko-KR" sz="1200" dirty="0">
                <a:sym typeface="Wingdings" pitchFamily="2" charset="2"/>
              </a:rPr>
              <a:t>fc layer :</a:t>
            </a:r>
            <a:r>
              <a:rPr kumimoji="1" lang="ko-KR" altLang="en-US" sz="1200" dirty="0">
                <a:sym typeface="Wingdings" pitchFamily="2" charset="2"/>
              </a:rPr>
              <a:t> </a:t>
            </a:r>
            <a:r>
              <a:rPr kumimoji="1" lang="en-US" altLang="ko-KR" sz="1200" dirty="0">
                <a:sym typeface="Wingdings" pitchFamily="2" charset="2"/>
              </a:rPr>
              <a:t>randomly initialized weights</a:t>
            </a:r>
          </a:p>
          <a:p>
            <a:pPr>
              <a:lnSpc>
                <a:spcPct val="150000"/>
              </a:lnSpc>
            </a:pPr>
            <a:r>
              <a:rPr kumimoji="1" lang="en-US" altLang="ko-KR" sz="1200" dirty="0">
                <a:sym typeface="Wingdings" pitchFamily="2" charset="2"/>
              </a:rPr>
              <a:t>Detection</a:t>
            </a:r>
            <a:r>
              <a:rPr kumimoji="1" lang="ko-KR" altLang="en-US" sz="1200" dirty="0">
                <a:sym typeface="Wingdings" pitchFamily="2" charset="2"/>
              </a:rPr>
              <a:t>은 보통 </a:t>
            </a:r>
            <a:r>
              <a:rPr kumimoji="1" lang="en-US" altLang="ko-KR" sz="1200" dirty="0">
                <a:sym typeface="Wingdings" pitchFamily="2" charset="2"/>
              </a:rPr>
              <a:t>fine-grained visual information(</a:t>
            </a:r>
            <a:r>
              <a:rPr kumimoji="1" lang="ko-KR" altLang="en-US" sz="1200" dirty="0">
                <a:sym typeface="Wingdings" pitchFamily="2" charset="2"/>
              </a:rPr>
              <a:t>세밀한 시각 정보</a:t>
            </a:r>
            <a:r>
              <a:rPr kumimoji="1" lang="en-US" altLang="ko-KR" sz="1200" dirty="0">
                <a:sym typeface="Wingdings" pitchFamily="2" charset="2"/>
              </a:rPr>
              <a:t>)</a:t>
            </a:r>
            <a:r>
              <a:rPr kumimoji="1" lang="ko-KR" altLang="en-US" sz="1200" dirty="0">
                <a:sym typeface="Wingdings" pitchFamily="2" charset="2"/>
              </a:rPr>
              <a:t>가 필요하므로 </a:t>
            </a:r>
            <a:r>
              <a:rPr kumimoji="1" lang="en-US" altLang="ko-KR" sz="1200" dirty="0">
                <a:sym typeface="Wingdings" pitchFamily="2" charset="2"/>
              </a:rPr>
              <a:t>network</a:t>
            </a:r>
            <a:r>
              <a:rPr kumimoji="1" lang="ko-KR" altLang="en-US" sz="1200" dirty="0">
                <a:sym typeface="Wingdings" pitchFamily="2" charset="2"/>
              </a:rPr>
              <a:t>의 </a:t>
            </a:r>
            <a:r>
              <a:rPr kumimoji="1" lang="en-US" altLang="ko-KR" sz="1200" dirty="0">
                <a:sym typeface="Wingdings" pitchFamily="2" charset="2"/>
              </a:rPr>
              <a:t>input dimension</a:t>
            </a:r>
            <a:r>
              <a:rPr kumimoji="1" lang="ko-KR" altLang="en-US" sz="1200" dirty="0">
                <a:sym typeface="Wingdings" pitchFamily="2" charset="2"/>
              </a:rPr>
              <a:t>을 </a:t>
            </a:r>
            <a:r>
              <a:rPr kumimoji="1" lang="en-US" altLang="ko-KR" sz="1200" dirty="0">
                <a:sym typeface="Wingdings" pitchFamily="2" charset="2"/>
              </a:rPr>
              <a:t>448 x 448</a:t>
            </a:r>
            <a:r>
              <a:rPr kumimoji="1" lang="ko-KR" altLang="en-US" sz="1200" dirty="0">
                <a:sym typeface="Wingdings" pitchFamily="2" charset="2"/>
              </a:rPr>
              <a:t>로 늘림</a:t>
            </a:r>
            <a:endParaRPr kumimoji="1" lang="en-US" altLang="ko-KR" sz="12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200" dirty="0">
              <a:sym typeface="Wingdings" pitchFamily="2" charset="2"/>
            </a:endParaRPr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1B3CCDE5-3ECC-C2E8-146A-F0C26C340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24" y="884246"/>
            <a:ext cx="5776332" cy="2409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5613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kumimoji="1" lang="en-US" altLang="ko-KR" sz="2500" b="1" dirty="0"/>
              <a:t>2. Unified Detection : YOLO loss function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6"/>
            <a:ext cx="11708781" cy="560012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ko-KR" sz="1300" dirty="0">
              <a:sym typeface="Wingdings" pitchFamily="2" charset="2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A91391-A6F7-29E2-F36A-2ECF4674D1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5531"/>
          <a:stretch/>
        </p:blipFill>
        <p:spPr>
          <a:xfrm>
            <a:off x="6686001" y="859316"/>
            <a:ext cx="3799782" cy="5485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AC6A53F-EAD1-BDB1-E9DA-609B736CB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001" y="1361661"/>
            <a:ext cx="5505999" cy="4409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B4959F8-E66F-8209-E611-BA8702B0EFA9}"/>
                  </a:ext>
                </a:extLst>
              </p:cNvPr>
              <p:cNvSpPr txBox="1"/>
              <p:nvPr/>
            </p:nvSpPr>
            <p:spPr>
              <a:xfrm>
                <a:off x="223024" y="860736"/>
                <a:ext cx="6715300" cy="50070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ko-KR" sz="1100" dirty="0"/>
                  <a:t>Optimize</a:t>
                </a:r>
                <a:r>
                  <a:rPr kumimoji="1" lang="ko-KR" altLang="en-US" sz="1100" dirty="0"/>
                  <a:t>하기 쉬운 </a:t>
                </a:r>
                <a:r>
                  <a:rPr kumimoji="1" lang="en-US" altLang="ko-KR" sz="1100" b="1" dirty="0"/>
                  <a:t>sum-squared error</a:t>
                </a:r>
                <a:r>
                  <a:rPr kumimoji="1" lang="en-US" altLang="ko-KR" sz="1100" dirty="0"/>
                  <a:t> </a:t>
                </a:r>
                <a:r>
                  <a:rPr kumimoji="1" lang="ko-KR" altLang="en-US" sz="1100" dirty="0"/>
                  <a:t>사용</a:t>
                </a:r>
                <a:r>
                  <a:rPr kumimoji="1" lang="en-US" altLang="ko-KR" sz="1100" dirty="0"/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kumimoji="1" lang="en-US" altLang="ko-KR" sz="11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ko-KR" altLang="en-US" sz="1100" dirty="0"/>
                  <a:t>하지만 </a:t>
                </a:r>
                <a:r>
                  <a:rPr kumimoji="1" lang="en-US" altLang="ko-KR" sz="1100" dirty="0"/>
                  <a:t>classification error</a:t>
                </a:r>
                <a:r>
                  <a:rPr kumimoji="1" lang="ko-KR" altLang="en-US" sz="1100" dirty="0"/>
                  <a:t>와 </a:t>
                </a:r>
                <a:r>
                  <a:rPr kumimoji="1" lang="en-US" altLang="ko-KR" sz="1100" dirty="0"/>
                  <a:t>localization error</a:t>
                </a:r>
                <a:r>
                  <a:rPr kumimoji="1" lang="ko-KR" altLang="en-US" sz="1100" dirty="0" err="1"/>
                  <a:t>를</a:t>
                </a:r>
                <a:r>
                  <a:rPr kumimoji="1" lang="ko-KR" altLang="en-US" sz="1100" dirty="0"/>
                  <a:t> 동일하게</a:t>
                </a:r>
                <a:r>
                  <a:rPr kumimoji="1" lang="en-US" altLang="ko-KR" sz="1100" dirty="0"/>
                  <a:t> </a:t>
                </a:r>
                <a:r>
                  <a:rPr kumimoji="1" lang="ko-KR" altLang="en-US" sz="1100" dirty="0"/>
                  <a:t>가중하는 것은 이상적이지 않음</a:t>
                </a:r>
                <a:r>
                  <a:rPr kumimoji="1" lang="en-US" altLang="ko-KR" sz="1100" dirty="0"/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sz="1100" dirty="0">
                    <a:sym typeface="Wingdings" pitchFamily="2" charset="2"/>
                  </a:rPr>
                  <a:t>       localization error</a:t>
                </a:r>
                <a:r>
                  <a:rPr kumimoji="1" lang="ko-KR" altLang="en-US" sz="1100" dirty="0">
                    <a:sym typeface="Wingdings" pitchFamily="2" charset="2"/>
                  </a:rPr>
                  <a:t>에 비중을 더 주기 위해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𝝀</m:t>
                        </m:r>
                      </m:e>
                      <m:sub>
                        <m: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𝒄𝒐𝒐𝒓𝒅</m:t>
                        </m:r>
                      </m:sub>
                    </m:sSub>
                    <m:r>
                      <a:rPr kumimoji="1" lang="en-US" altLang="ko-KR" sz="11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r>
                      <a:rPr kumimoji="1" lang="en-US" altLang="ko-KR" sz="11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𝟓</m:t>
                    </m:r>
                  </m:oMath>
                </a14:m>
                <a:r>
                  <a:rPr kumimoji="1" lang="en-US" altLang="ko-KR" sz="1100" dirty="0"/>
                  <a:t> </a:t>
                </a:r>
                <a:r>
                  <a:rPr kumimoji="1" lang="ko-KR" altLang="en-US" sz="1100" dirty="0" err="1"/>
                  <a:t>를</a:t>
                </a:r>
                <a:r>
                  <a:rPr kumimoji="1" lang="ko-KR" altLang="en-US" sz="1100" dirty="0"/>
                  <a:t> 사용</a:t>
                </a:r>
                <a:r>
                  <a:rPr kumimoji="1" lang="en-US" altLang="ko-KR" sz="1100" dirty="0"/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sz="1100" dirty="0"/>
                  <a:t>      (detection problem</a:t>
                </a:r>
                <a:r>
                  <a:rPr kumimoji="1" lang="ko-KR" altLang="en-US" sz="1100" dirty="0"/>
                  <a:t>이다 보니까 </a:t>
                </a:r>
                <a:r>
                  <a:rPr kumimoji="1" lang="en-US" altLang="ko-KR" sz="1100" dirty="0"/>
                  <a:t>localization error</a:t>
                </a:r>
                <a:r>
                  <a:rPr kumimoji="1" lang="ko-KR" altLang="en-US" sz="1100" dirty="0"/>
                  <a:t>에 더욱 비중을 둬야 한다고 주장하는 듯</a:t>
                </a:r>
                <a:r>
                  <a:rPr kumimoji="1" lang="en-US" altLang="ko-KR" sz="1100" dirty="0"/>
                  <a:t>)</a:t>
                </a:r>
              </a:p>
              <a:p>
                <a:pPr>
                  <a:lnSpc>
                    <a:spcPct val="150000"/>
                  </a:lnSpc>
                </a:pPr>
                <a:endParaRPr kumimoji="1" lang="en-US" altLang="ko-KR" sz="1100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ko-KR" altLang="en-US" sz="1100" dirty="0"/>
                  <a:t>대부분의 </a:t>
                </a:r>
                <a:r>
                  <a:rPr kumimoji="1" lang="en-US" altLang="ko-KR" sz="1100" dirty="0"/>
                  <a:t>image grid cell</a:t>
                </a:r>
                <a:r>
                  <a:rPr kumimoji="1" lang="ko-KR" altLang="en-US" sz="1100" dirty="0"/>
                  <a:t>에는 </a:t>
                </a:r>
                <a:r>
                  <a:rPr kumimoji="1" lang="en-US" altLang="ko-KR" sz="1100" dirty="0"/>
                  <a:t>object</a:t>
                </a:r>
                <a:r>
                  <a:rPr kumimoji="1" lang="ko-KR" altLang="en-US" sz="1100" dirty="0"/>
                  <a:t>가 포함되지 않음</a:t>
                </a:r>
                <a:r>
                  <a:rPr kumimoji="1" lang="en-US" altLang="ko-KR" sz="1100" dirty="0"/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ko-KR" altLang="en-US" sz="1100" dirty="0"/>
                  <a:t>   이는 </a:t>
                </a:r>
                <a:r>
                  <a:rPr kumimoji="1" lang="en-US" altLang="ko-KR" sz="1100" dirty="0"/>
                  <a:t>object</a:t>
                </a:r>
                <a:r>
                  <a:rPr kumimoji="1" lang="ko-KR" altLang="en-US" sz="1100" dirty="0" err="1"/>
                  <a:t>를</a:t>
                </a:r>
                <a:r>
                  <a:rPr kumimoji="1" lang="ko-KR" altLang="en-US" sz="1100" dirty="0"/>
                  <a:t> 포함하고 있는 </a:t>
                </a:r>
                <a:r>
                  <a:rPr kumimoji="1" lang="en-US" altLang="ko-KR" sz="1100" dirty="0"/>
                  <a:t>cell</a:t>
                </a:r>
                <a:r>
                  <a:rPr kumimoji="1" lang="ko-KR" altLang="en-US" sz="1100" dirty="0"/>
                  <a:t>들로부터 </a:t>
                </a:r>
                <a:r>
                  <a:rPr kumimoji="1" lang="en-US" altLang="ko-KR" sz="1100" dirty="0"/>
                  <a:t>gradient</a:t>
                </a:r>
                <a:r>
                  <a:rPr kumimoji="1" lang="ko-KR" altLang="en-US" sz="1100" dirty="0"/>
                  <a:t>가 </a:t>
                </a:r>
                <a:r>
                  <a:rPr kumimoji="1" lang="en-US" altLang="ko-KR" sz="1100" dirty="0"/>
                  <a:t>overpowering</a:t>
                </a:r>
                <a:r>
                  <a:rPr kumimoji="1" lang="ko-KR" altLang="en-US" sz="1100" dirty="0"/>
                  <a:t>될 수 있음</a:t>
                </a:r>
                <a:r>
                  <a:rPr kumimoji="1" lang="en-US" altLang="ko-KR" sz="1100" dirty="0"/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ko-KR" altLang="en-US" sz="1100" dirty="0"/>
                  <a:t>   이는 </a:t>
                </a:r>
                <a:r>
                  <a:rPr kumimoji="1" lang="en-US" altLang="ko-KR" sz="1100" dirty="0"/>
                  <a:t>model instability</a:t>
                </a:r>
                <a:r>
                  <a:rPr kumimoji="1" lang="ko-KR" altLang="en-US" sz="1100" dirty="0" err="1"/>
                  <a:t>를</a:t>
                </a:r>
                <a:r>
                  <a:rPr kumimoji="1" lang="ko-KR" altLang="en-US" sz="1100" dirty="0"/>
                  <a:t> 야기</a:t>
                </a:r>
                <a:r>
                  <a:rPr kumimoji="1" lang="en-US" altLang="ko-KR" sz="1100" dirty="0"/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sz="1100" dirty="0">
                    <a:sym typeface="Wingdings" pitchFamily="2" charset="2"/>
                  </a:rPr>
                  <a:t>   </a:t>
                </a:r>
                <a:r>
                  <a:rPr kumimoji="1" lang="ko-KR" altLang="en-US" sz="1100" dirty="0">
                    <a:sym typeface="Wingdings" pitchFamily="2" charset="2"/>
                  </a:rPr>
                  <a:t>따라서 </a:t>
                </a:r>
                <a:r>
                  <a:rPr kumimoji="1" lang="en-US" altLang="ko-KR" sz="1100" dirty="0">
                    <a:sym typeface="Wingdings" pitchFamily="2" charset="2"/>
                  </a:rPr>
                  <a:t>no object</a:t>
                </a:r>
                <a:r>
                  <a:rPr kumimoji="1" lang="ko-KR" altLang="en-US" sz="1100" dirty="0">
                    <a:sym typeface="Wingdings" pitchFamily="2" charset="2"/>
                  </a:rPr>
                  <a:t> </a:t>
                </a:r>
                <a:r>
                  <a:rPr kumimoji="1" lang="en-US" altLang="ko-KR" sz="1100" dirty="0" err="1">
                    <a:sym typeface="Wingdings" pitchFamily="2" charset="2"/>
                  </a:rPr>
                  <a:t>bbox</a:t>
                </a:r>
                <a:r>
                  <a:rPr kumimoji="1" lang="ko-KR" altLang="en-US" sz="1100" dirty="0">
                    <a:sym typeface="Wingdings" pitchFamily="2" charset="2"/>
                  </a:rPr>
                  <a:t>에 대한 </a:t>
                </a:r>
                <a:r>
                  <a:rPr kumimoji="1" lang="en-US" altLang="ko-KR" sz="1100" dirty="0">
                    <a:sym typeface="Wingdings" pitchFamily="2" charset="2"/>
                  </a:rPr>
                  <a:t>loss</a:t>
                </a:r>
                <a:r>
                  <a:rPr kumimoji="1" lang="ko-KR" altLang="en-US" sz="1100" dirty="0">
                    <a:sym typeface="Wingdings" pitchFamily="2" charset="2"/>
                  </a:rPr>
                  <a:t>도 줘야 하는데</a:t>
                </a:r>
                <a:r>
                  <a:rPr kumimoji="1" lang="en-US" altLang="ko-KR" sz="1100" dirty="0">
                    <a:sym typeface="Wingdings" pitchFamily="2" charset="2"/>
                  </a:rPr>
                  <a:t>, </a:t>
                </a:r>
                <a:r>
                  <a:rPr kumimoji="1" lang="ko-KR" altLang="en-US" sz="1100" dirty="0">
                    <a:sym typeface="Wingdings" pitchFamily="2" charset="2"/>
                  </a:rPr>
                  <a:t>사실상 </a:t>
                </a:r>
                <a:r>
                  <a:rPr kumimoji="1" lang="en-US" altLang="ko-KR" sz="1100" dirty="0">
                    <a:sym typeface="Wingdings" pitchFamily="2" charset="2"/>
                  </a:rPr>
                  <a:t>no object </a:t>
                </a:r>
                <a:r>
                  <a:rPr kumimoji="1" lang="en-US" altLang="ko-KR" sz="1100" dirty="0" err="1">
                    <a:sym typeface="Wingdings" pitchFamily="2" charset="2"/>
                  </a:rPr>
                  <a:t>bbox</a:t>
                </a:r>
                <a:r>
                  <a:rPr kumimoji="1" lang="ko-KR" altLang="en-US" sz="1100" dirty="0">
                    <a:sym typeface="Wingdings" pitchFamily="2" charset="2"/>
                  </a:rPr>
                  <a:t>가 더 많기 때문에</a:t>
                </a:r>
                <a:endParaRPr kumimoji="1" lang="en-US" altLang="ko-KR" sz="1100" dirty="0">
                  <a:sym typeface="Wingdings" pitchFamily="2" charset="2"/>
                </a:endParaRP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sz="1100" dirty="0">
                    <a:sym typeface="Wingdings" pitchFamily="2" charset="2"/>
                  </a:rPr>
                  <a:t>    no object </a:t>
                </a:r>
                <a:r>
                  <a:rPr kumimoji="1" lang="en-US" altLang="ko-KR" sz="1100" dirty="0" err="1">
                    <a:sym typeface="Wingdings" pitchFamily="2" charset="2"/>
                  </a:rPr>
                  <a:t>bbox</a:t>
                </a:r>
                <a:r>
                  <a:rPr kumimoji="1" lang="ko-KR" altLang="en-US" sz="1100" dirty="0">
                    <a:sym typeface="Wingdings" pitchFamily="2" charset="2"/>
                  </a:rPr>
                  <a:t>에 대한 </a:t>
                </a:r>
                <a:r>
                  <a:rPr kumimoji="1" lang="en-US" altLang="ko-KR" sz="1100" dirty="0">
                    <a:sym typeface="Wingdings" pitchFamily="2" charset="2"/>
                  </a:rPr>
                  <a:t>loss</a:t>
                </a:r>
                <a:r>
                  <a:rPr kumimoji="1" lang="ko-KR" altLang="en-US" sz="1100" dirty="0" err="1">
                    <a:sym typeface="Wingdings" pitchFamily="2" charset="2"/>
                  </a:rPr>
                  <a:t>를</a:t>
                </a:r>
                <a:r>
                  <a:rPr kumimoji="1" lang="ko-KR" altLang="en-US" sz="1100" dirty="0">
                    <a:sym typeface="Wingdings" pitchFamily="2" charset="2"/>
                  </a:rPr>
                  <a:t> 주되</a:t>
                </a:r>
                <a:r>
                  <a:rPr kumimoji="1" lang="en-US" altLang="ko-KR" sz="1100" dirty="0">
                    <a:sym typeface="Wingdings" pitchFamily="2" charset="2"/>
                  </a:rPr>
                  <a:t>, </a:t>
                </a:r>
                <a:r>
                  <a:rPr kumimoji="1" lang="ko-KR" altLang="en-US" sz="1100" dirty="0">
                    <a:sym typeface="Wingdings" pitchFamily="2" charset="2"/>
                  </a:rPr>
                  <a:t>조금만 주기 위해서</a:t>
                </a:r>
                <a:r>
                  <a:rPr kumimoji="1" lang="en-US" altLang="ko-KR" sz="1100" dirty="0">
                    <a:sym typeface="Wingdings" pitchFamily="2" charset="2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Pr>
                      <m:e>
                        <m: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𝝀</m:t>
                        </m:r>
                      </m:e>
                      <m:sub>
                        <m: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𝒏𝒐𝒐𝒃𝒋</m:t>
                        </m:r>
                      </m:sub>
                    </m:sSub>
                    <m:r>
                      <a:rPr kumimoji="1" lang="en-US" altLang="ko-KR" sz="11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=</m:t>
                    </m:r>
                    <m:r>
                      <a:rPr kumimoji="1" lang="en-US" altLang="ko-KR" sz="11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𝟎</m:t>
                    </m:r>
                    <m:r>
                      <a:rPr kumimoji="1" lang="en-US" altLang="ko-KR" sz="11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.</m:t>
                    </m:r>
                    <m:r>
                      <a:rPr kumimoji="1" lang="en-US" altLang="ko-KR" sz="1100" b="1" i="1" smtClean="0">
                        <a:latin typeface="Cambria Math" panose="02040503050406030204" pitchFamily="18" charset="0"/>
                        <a:sym typeface="Wingdings" pitchFamily="2" charset="2"/>
                      </a:rPr>
                      <m:t>𝟓</m:t>
                    </m:r>
                  </m:oMath>
                </a14:m>
                <a:r>
                  <a:rPr kumimoji="1" lang="en-US" altLang="ko-KR" sz="1100" b="1" dirty="0"/>
                  <a:t> </a:t>
                </a:r>
                <a:r>
                  <a:rPr kumimoji="1" lang="ko-KR" altLang="en-US" sz="1100" dirty="0" err="1"/>
                  <a:t>를</a:t>
                </a:r>
                <a:r>
                  <a:rPr kumimoji="1" lang="ko-KR" altLang="en-US" sz="1100" dirty="0"/>
                  <a:t> 사용</a:t>
                </a:r>
                <a:endParaRPr kumimoji="1" lang="en-US" altLang="ko-KR" sz="1100" dirty="0"/>
              </a:p>
              <a:p>
                <a:pPr>
                  <a:lnSpc>
                    <a:spcPct val="150000"/>
                  </a:lnSpc>
                </a:pPr>
                <a:endParaRPr kumimoji="1" lang="en-US" altLang="ko-KR" sz="1100" dirty="0"/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ko-KR" altLang="en-US" sz="1100" dirty="0"/>
                  <a:t>작은 </a:t>
                </a:r>
                <a:r>
                  <a:rPr kumimoji="1" lang="en-US" altLang="ko-KR" sz="1100" dirty="0" err="1"/>
                  <a:t>bbox</a:t>
                </a:r>
                <a:r>
                  <a:rPr kumimoji="1" lang="ko-KR" altLang="en-US" sz="1100" dirty="0"/>
                  <a:t>에서의 </a:t>
                </a:r>
                <a:r>
                  <a:rPr kumimoji="1" lang="en-US" altLang="ko-KR" sz="1100" dirty="0"/>
                  <a:t>A</a:t>
                </a:r>
                <a:r>
                  <a:rPr kumimoji="1" lang="ko-KR" altLang="en-US" sz="1100" dirty="0"/>
                  <a:t>만큼의 </a:t>
                </a:r>
                <a:r>
                  <a:rPr kumimoji="1" lang="en-US" altLang="ko-KR" sz="1100" dirty="0"/>
                  <a:t>error</a:t>
                </a:r>
                <a:r>
                  <a:rPr kumimoji="1" lang="ko-KR" altLang="en-US" sz="1100" dirty="0"/>
                  <a:t>는 큰 </a:t>
                </a:r>
                <a:r>
                  <a:rPr kumimoji="1" lang="en-US" altLang="ko-KR" sz="1100" dirty="0" err="1"/>
                  <a:t>bbox</a:t>
                </a:r>
                <a:r>
                  <a:rPr kumimoji="1" lang="ko-KR" altLang="en-US" sz="1100" dirty="0"/>
                  <a:t>에서의 </a:t>
                </a:r>
                <a:r>
                  <a:rPr kumimoji="1" lang="en-US" altLang="ko-KR" sz="1100" dirty="0"/>
                  <a:t>A</a:t>
                </a:r>
                <a:r>
                  <a:rPr kumimoji="1" lang="ko-KR" altLang="en-US" sz="1100" dirty="0"/>
                  <a:t>만큼의 </a:t>
                </a:r>
                <a:r>
                  <a:rPr kumimoji="1" lang="en-US" altLang="ko-KR" sz="1100" dirty="0"/>
                  <a:t>error</a:t>
                </a:r>
                <a:r>
                  <a:rPr kumimoji="1" lang="ko-KR" altLang="en-US" sz="1100" dirty="0"/>
                  <a:t>보다 영향이 크기 때문에</a:t>
                </a:r>
                <a:endParaRPr kumimoji="1" lang="en-US" altLang="ko-KR" sz="1100" dirty="0"/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sz="1100" dirty="0">
                    <a:sym typeface="Wingdings" pitchFamily="2" charset="2"/>
                  </a:rPr>
                  <a:t>   </a:t>
                </a:r>
                <a:r>
                  <a:rPr kumimoji="1" lang="ko-KR" altLang="en-US" sz="1100" dirty="0">
                    <a:sym typeface="Wingdings" pitchFamily="2" charset="2"/>
                  </a:rPr>
                  <a:t> 큰 </a:t>
                </a:r>
                <a:r>
                  <a:rPr kumimoji="1" lang="en-US" altLang="ko-KR" sz="1100" dirty="0" err="1">
                    <a:sym typeface="Wingdings" pitchFamily="2" charset="2"/>
                  </a:rPr>
                  <a:t>bbox</a:t>
                </a:r>
                <a:r>
                  <a:rPr kumimoji="1" lang="ko-KR" altLang="en-US" sz="1100" dirty="0">
                    <a:sym typeface="Wingdings" pitchFamily="2" charset="2"/>
                  </a:rPr>
                  <a:t>와 작은 </a:t>
                </a:r>
                <a:r>
                  <a:rPr kumimoji="1" lang="en-US" altLang="ko-KR" sz="1100" dirty="0" err="1">
                    <a:sym typeface="Wingdings" pitchFamily="2" charset="2"/>
                  </a:rPr>
                  <a:t>bbox</a:t>
                </a:r>
                <a:r>
                  <a:rPr kumimoji="1" lang="ko-KR" altLang="en-US" sz="1100" dirty="0">
                    <a:sym typeface="Wingdings" pitchFamily="2" charset="2"/>
                  </a:rPr>
                  <a:t>에 대한 </a:t>
                </a:r>
                <a:r>
                  <a:rPr kumimoji="1" lang="en-US" altLang="ko-KR" sz="1100" dirty="0">
                    <a:sym typeface="Wingdings" pitchFamily="2" charset="2"/>
                  </a:rPr>
                  <a:t>error</a:t>
                </a:r>
                <a:r>
                  <a:rPr kumimoji="1" lang="ko-KR" altLang="en-US" sz="1100" dirty="0" err="1">
                    <a:sym typeface="Wingdings" pitchFamily="2" charset="2"/>
                  </a:rPr>
                  <a:t>를</a:t>
                </a:r>
                <a:r>
                  <a:rPr kumimoji="1" lang="ko-KR" altLang="en-US" sz="1100" dirty="0">
                    <a:sym typeface="Wingdings" pitchFamily="2" charset="2"/>
                  </a:rPr>
                  <a:t> 동일하게 가중하기 위해 </a:t>
                </a:r>
                <a:r>
                  <a:rPr kumimoji="1" lang="en-US" altLang="ko-KR" sz="1100" b="1" dirty="0">
                    <a:sym typeface="Wingdings" pitchFamily="2" charset="2"/>
                  </a:rPr>
                  <a:t>width</a:t>
                </a:r>
                <a:r>
                  <a:rPr kumimoji="1" lang="ko-KR" altLang="en-US" sz="1100" b="1" dirty="0">
                    <a:sym typeface="Wingdings" pitchFamily="2" charset="2"/>
                  </a:rPr>
                  <a:t>와 </a:t>
                </a:r>
                <a:r>
                  <a:rPr kumimoji="1" lang="en-US" altLang="ko-KR" sz="1100" b="1" dirty="0">
                    <a:sym typeface="Wingdings" pitchFamily="2" charset="2"/>
                  </a:rPr>
                  <a:t>height</a:t>
                </a:r>
                <a:r>
                  <a:rPr kumimoji="1" lang="ko-KR" altLang="en-US" sz="1100" b="1" dirty="0">
                    <a:sym typeface="Wingdings" pitchFamily="2" charset="2"/>
                  </a:rPr>
                  <a:t>에 </a:t>
                </a:r>
                <a:r>
                  <a:rPr kumimoji="1" lang="en-US" altLang="ko-KR" sz="1100" b="1" dirty="0">
                    <a:sym typeface="Wingdings" pitchFamily="2" charset="2"/>
                  </a:rPr>
                  <a:t>square root </a:t>
                </a:r>
                <a:r>
                  <a:rPr kumimoji="1" lang="ko-KR" altLang="en-US" sz="1100" b="1" dirty="0">
                    <a:sym typeface="Wingdings" pitchFamily="2" charset="2"/>
                  </a:rPr>
                  <a:t>적용</a:t>
                </a:r>
                <a:endParaRPr kumimoji="1" lang="en-US" altLang="ko-KR" sz="1100" b="1" dirty="0">
                  <a:sym typeface="Wingdings" pitchFamily="2" charset="2"/>
                </a:endParaRPr>
              </a:p>
              <a:p>
                <a:pPr>
                  <a:lnSpc>
                    <a:spcPct val="150000"/>
                  </a:lnSpc>
                </a:pPr>
                <a:endParaRPr kumimoji="1" lang="en-US" altLang="ko-KR" sz="1100" b="1" dirty="0">
                  <a:sym typeface="Wingdings" pitchFamily="2" charset="2"/>
                </a:endParaRPr>
              </a:p>
              <a:p>
                <a:pPr marL="171450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kumimoji="1" lang="en-US" altLang="ko-KR" sz="1100" dirty="0">
                    <a:sym typeface="Wingdings" pitchFamily="2" charset="2"/>
                  </a:rPr>
                  <a:t>Grid cell</a:t>
                </a:r>
                <a:r>
                  <a:rPr kumimoji="1" lang="ko-KR" altLang="en-US" sz="1100" dirty="0">
                    <a:sym typeface="Wingdings" pitchFamily="2" charset="2"/>
                  </a:rPr>
                  <a:t>마다 여러 개의 </a:t>
                </a:r>
                <a:r>
                  <a:rPr kumimoji="1" lang="en-US" altLang="ko-KR" sz="1100" dirty="0" err="1">
                    <a:sym typeface="Wingdings" pitchFamily="2" charset="2"/>
                  </a:rPr>
                  <a:t>bbox</a:t>
                </a:r>
                <a:r>
                  <a:rPr kumimoji="1" lang="ko-KR" altLang="en-US" sz="1100" dirty="0" err="1">
                    <a:sym typeface="Wingdings" pitchFamily="2" charset="2"/>
                  </a:rPr>
                  <a:t>를</a:t>
                </a:r>
                <a:r>
                  <a:rPr kumimoji="1" lang="ko-KR" altLang="en-US" sz="1100" dirty="0">
                    <a:sym typeface="Wingdings" pitchFamily="2" charset="2"/>
                  </a:rPr>
                  <a:t> 예측하는데</a:t>
                </a:r>
                <a:r>
                  <a:rPr kumimoji="1" lang="en-US" altLang="ko-KR" sz="1100" dirty="0">
                    <a:sym typeface="Wingdings" pitchFamily="2" charset="2"/>
                  </a:rPr>
                  <a:t>,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sz="1100" dirty="0">
                    <a:sym typeface="Wingdings" pitchFamily="2" charset="2"/>
                  </a:rPr>
                  <a:t>   </a:t>
                </a:r>
                <a:r>
                  <a:rPr kumimoji="1" lang="ko-KR" altLang="en-US" sz="1100" dirty="0">
                    <a:sym typeface="Wingdings" pitchFamily="2" charset="2"/>
                  </a:rPr>
                  <a:t>우리는 </a:t>
                </a:r>
                <a:r>
                  <a:rPr kumimoji="1" lang="en-US" altLang="ko-KR" sz="1100" dirty="0">
                    <a:sym typeface="Wingdings" pitchFamily="2" charset="2"/>
                  </a:rPr>
                  <a:t>training time</a:t>
                </a:r>
                <a:r>
                  <a:rPr kumimoji="1" lang="ko-KR" altLang="en-US" sz="1100" dirty="0">
                    <a:sym typeface="Wingdings" pitchFamily="2" charset="2"/>
                  </a:rPr>
                  <a:t>에 각 </a:t>
                </a:r>
                <a:r>
                  <a:rPr kumimoji="1" lang="en-US" altLang="ko-KR" sz="1100" dirty="0">
                    <a:sym typeface="Wingdings" pitchFamily="2" charset="2"/>
                  </a:rPr>
                  <a:t>object</a:t>
                </a:r>
                <a:r>
                  <a:rPr kumimoji="1" lang="ko-KR" altLang="en-US" sz="1100" dirty="0" err="1">
                    <a:sym typeface="Wingdings" pitchFamily="2" charset="2"/>
                  </a:rPr>
                  <a:t>를</a:t>
                </a:r>
                <a:r>
                  <a:rPr kumimoji="1" lang="ko-KR" altLang="en-US" sz="1100" dirty="0">
                    <a:sym typeface="Wingdings" pitchFamily="2" charset="2"/>
                  </a:rPr>
                  <a:t> </a:t>
                </a:r>
                <a:r>
                  <a:rPr kumimoji="1" lang="en-US" altLang="ko-KR" sz="1100" dirty="0">
                    <a:sym typeface="Wingdings" pitchFamily="2" charset="2"/>
                  </a:rPr>
                  <a:t>responsible</a:t>
                </a:r>
                <a:r>
                  <a:rPr kumimoji="1" lang="ko-KR" altLang="en-US" sz="1100" dirty="0">
                    <a:sym typeface="Wingdings" pitchFamily="2" charset="2"/>
                  </a:rPr>
                  <a:t>하는 </a:t>
                </a:r>
                <a:r>
                  <a:rPr kumimoji="1" lang="en-US" altLang="ko-KR" sz="1100" dirty="0" err="1">
                    <a:sym typeface="Wingdings" pitchFamily="2" charset="2"/>
                  </a:rPr>
                  <a:t>bbox</a:t>
                </a:r>
                <a:r>
                  <a:rPr kumimoji="1" lang="en-US" altLang="ko-KR" sz="1100" dirty="0">
                    <a:sym typeface="Wingdings" pitchFamily="2" charset="2"/>
                  </a:rPr>
                  <a:t> predictor</a:t>
                </a:r>
                <a:r>
                  <a:rPr kumimoji="1" lang="ko-KR" altLang="en-US" sz="1100" dirty="0" err="1">
                    <a:sym typeface="Wingdings" pitchFamily="2" charset="2"/>
                  </a:rPr>
                  <a:t>를</a:t>
                </a:r>
                <a:r>
                  <a:rPr kumimoji="1" lang="ko-KR" altLang="en-US" sz="1100" dirty="0">
                    <a:sym typeface="Wingdings" pitchFamily="2" charset="2"/>
                  </a:rPr>
                  <a:t> 원함</a:t>
                </a:r>
                <a:r>
                  <a:rPr kumimoji="1" lang="en-US" altLang="ko-KR" sz="1100" dirty="0">
                    <a:sym typeface="Wingdings" pitchFamily="2" charset="2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sz="1100" dirty="0">
                    <a:sym typeface="Wingdings" pitchFamily="2" charset="2"/>
                  </a:rPr>
                  <a:t>   </a:t>
                </a:r>
                <a:r>
                  <a:rPr kumimoji="1" lang="ko-KR" altLang="en-US" sz="1100" dirty="0">
                    <a:sym typeface="Wingdings" pitchFamily="2" charset="2"/>
                  </a:rPr>
                  <a:t>그래서 </a:t>
                </a:r>
                <a:r>
                  <a:rPr kumimoji="1" lang="en-US" altLang="ko-KR" sz="1100" b="1" dirty="0">
                    <a:sym typeface="Wingdings" pitchFamily="2" charset="2"/>
                  </a:rPr>
                  <a:t>ground truth</a:t>
                </a:r>
                <a:r>
                  <a:rPr kumimoji="1" lang="ko-KR" altLang="en-US" sz="1100" b="1" dirty="0">
                    <a:sym typeface="Wingdings" pitchFamily="2" charset="2"/>
                  </a:rPr>
                  <a:t>와 </a:t>
                </a:r>
                <a:r>
                  <a:rPr kumimoji="1" lang="en-US" altLang="ko-KR" sz="1100" b="1" dirty="0">
                    <a:sym typeface="Wingdings" pitchFamily="2" charset="2"/>
                  </a:rPr>
                  <a:t>IOU</a:t>
                </a:r>
                <a:r>
                  <a:rPr kumimoji="1" lang="ko-KR" altLang="en-US" sz="1100" b="1" dirty="0">
                    <a:sym typeface="Wingdings" pitchFamily="2" charset="2"/>
                  </a:rPr>
                  <a:t>가 가장 높은 </a:t>
                </a:r>
                <a:r>
                  <a:rPr kumimoji="1" lang="en-US" altLang="ko-KR" sz="1100" b="1" dirty="0" err="1">
                    <a:sym typeface="Wingdings" pitchFamily="2" charset="2"/>
                  </a:rPr>
                  <a:t>bbox</a:t>
                </a:r>
                <a:r>
                  <a:rPr kumimoji="1" lang="en-US" altLang="ko-KR" sz="1100" b="1" dirty="0">
                    <a:sym typeface="Wingdings" pitchFamily="2" charset="2"/>
                  </a:rPr>
                  <a:t>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sSubSupPr>
                      <m:e>
                        <m: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𝟏</m:t>
                        </m:r>
                      </m:e>
                      <m:sub>
                        <m: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𝒊</m:t>
                        </m:r>
                        <m: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,</m:t>
                        </m:r>
                        <m: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𝒋</m:t>
                        </m:r>
                      </m:sub>
                      <m:sup>
                        <m:r>
                          <a:rPr kumimoji="1" lang="en-US" altLang="ko-KR" sz="1100" b="1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𝒐𝒃𝒋</m:t>
                        </m:r>
                      </m:sup>
                    </m:sSubSup>
                  </m:oMath>
                </a14:m>
                <a:r>
                  <a:rPr kumimoji="1" lang="en-US" altLang="ko-KR" sz="1100" b="1" dirty="0">
                    <a:sym typeface="Wingdings" pitchFamily="2" charset="2"/>
                  </a:rPr>
                  <a:t>)</a:t>
                </a:r>
                <a:r>
                  <a:rPr kumimoji="1" lang="ko-KR" altLang="en-US" sz="1100" b="1" dirty="0" err="1">
                    <a:sym typeface="Wingdings" pitchFamily="2" charset="2"/>
                  </a:rPr>
                  <a:t>를</a:t>
                </a:r>
                <a:r>
                  <a:rPr kumimoji="1" lang="ko-KR" altLang="en-US" sz="1100" b="1" dirty="0">
                    <a:sym typeface="Wingdings" pitchFamily="2" charset="2"/>
                  </a:rPr>
                  <a:t> 지정</a:t>
                </a:r>
                <a:r>
                  <a:rPr kumimoji="1" lang="ko-KR" altLang="en-US" sz="1100" dirty="0">
                    <a:sym typeface="Wingdings" pitchFamily="2" charset="2"/>
                  </a:rPr>
                  <a:t>한다</a:t>
                </a:r>
                <a:r>
                  <a:rPr kumimoji="1" lang="en-US" altLang="ko-KR" sz="1100" dirty="0">
                    <a:sym typeface="Wingdings" pitchFamily="2" charset="2"/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en-US" altLang="ko-KR" sz="1100" dirty="0">
                    <a:sym typeface="Wingdings" pitchFamily="2" charset="2"/>
                  </a:rPr>
                  <a:t>   </a:t>
                </a:r>
                <a:r>
                  <a:rPr kumimoji="1" lang="ko-KR" altLang="en-US" sz="1100" dirty="0">
                    <a:sym typeface="Wingdings" pitchFamily="2" charset="2"/>
                  </a:rPr>
                  <a:t>이는 </a:t>
                </a:r>
                <a:r>
                  <a:rPr kumimoji="1" lang="en-US" altLang="ko-KR" sz="1100" dirty="0" err="1">
                    <a:sym typeface="Wingdings" pitchFamily="2" charset="2"/>
                  </a:rPr>
                  <a:t>bbox</a:t>
                </a:r>
                <a:r>
                  <a:rPr kumimoji="1" lang="en-US" altLang="ko-KR" sz="1100" dirty="0">
                    <a:sym typeface="Wingdings" pitchFamily="2" charset="2"/>
                  </a:rPr>
                  <a:t> predictor </a:t>
                </a:r>
                <a:r>
                  <a:rPr kumimoji="1" lang="ko-KR" altLang="en-US" sz="1100" dirty="0">
                    <a:sym typeface="Wingdings" pitchFamily="2" charset="2"/>
                  </a:rPr>
                  <a:t>간의 </a:t>
                </a:r>
                <a:r>
                  <a:rPr kumimoji="1" lang="en-US" altLang="ko-KR" sz="1100" dirty="0">
                    <a:sym typeface="Wingdings" pitchFamily="2" charset="2"/>
                  </a:rPr>
                  <a:t>specialization</a:t>
                </a:r>
                <a:r>
                  <a:rPr kumimoji="1" lang="ko-KR" altLang="en-US" sz="1100" dirty="0">
                    <a:sym typeface="Wingdings" pitchFamily="2" charset="2"/>
                  </a:rPr>
                  <a:t>을 </a:t>
                </a:r>
                <a:r>
                  <a:rPr kumimoji="1" lang="ko-KR" altLang="en-US" sz="1100" dirty="0" err="1">
                    <a:sym typeface="Wingdings" pitchFamily="2" charset="2"/>
                  </a:rPr>
                  <a:t>이끔</a:t>
                </a:r>
                <a:r>
                  <a:rPr kumimoji="1" lang="en-US" altLang="ko-KR" sz="1100" dirty="0">
                    <a:sym typeface="Wingdings" pitchFamily="2" charset="2"/>
                  </a:rPr>
                  <a:t>.</a:t>
                </a:r>
                <a:endParaRPr kumimoji="1" lang="ko-KR" altLang="en-US" sz="11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B4959F8-E66F-8209-E611-BA8702B0EF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024" y="860736"/>
                <a:ext cx="6715300" cy="500701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413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62878-3482-178A-E776-A6670BB5D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kumimoji="1" lang="en-US" altLang="ko-KR" sz="2500" b="1" dirty="0"/>
              <a:t>2. Unified Detection : YOLO Inference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2C187-0F7B-3088-D810-FBE27C7B9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024" y="859317"/>
            <a:ext cx="11708781" cy="560012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Training</a:t>
            </a:r>
            <a:r>
              <a:rPr kumimoji="1" lang="ko-KR" altLang="en-US" sz="1300" dirty="0">
                <a:sym typeface="Wingdings" pitchFamily="2" charset="2"/>
              </a:rPr>
              <a:t>에서와 같이</a:t>
            </a:r>
            <a:r>
              <a:rPr kumimoji="1" lang="en-US" altLang="ko-KR" sz="1300" dirty="0">
                <a:sym typeface="Wingdings" pitchFamily="2" charset="2"/>
              </a:rPr>
              <a:t>, inference</a:t>
            </a:r>
            <a:r>
              <a:rPr kumimoji="1" lang="ko-KR" altLang="en-US" sz="1300" dirty="0">
                <a:sym typeface="Wingdings" pitchFamily="2" charset="2"/>
              </a:rPr>
              <a:t>할 때도 하나의 </a:t>
            </a:r>
            <a:r>
              <a:rPr kumimoji="1" lang="en-US" altLang="ko-KR" sz="1300" dirty="0">
                <a:sym typeface="Wingdings" pitchFamily="2" charset="2"/>
              </a:rPr>
              <a:t>network evaluation</a:t>
            </a:r>
            <a:r>
              <a:rPr kumimoji="1" lang="ko-KR" altLang="en-US" sz="1300" dirty="0">
                <a:sym typeface="Wingdings" pitchFamily="2" charset="2"/>
              </a:rPr>
              <a:t>만 있으면 된다</a:t>
            </a:r>
            <a:r>
              <a:rPr kumimoji="1" lang="en-US" altLang="ko-KR" sz="1300" dirty="0">
                <a:sym typeface="Wingdings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en-US" altLang="ko-KR" sz="1300" dirty="0">
                <a:sym typeface="Wingdings" pitchFamily="2" charset="2"/>
              </a:rPr>
              <a:t>Object</a:t>
            </a:r>
            <a:r>
              <a:rPr kumimoji="1" lang="ko-KR" altLang="en-US" sz="1300" dirty="0">
                <a:sym typeface="Wingdings" pitchFamily="2" charset="2"/>
              </a:rPr>
              <a:t>가 어느 </a:t>
            </a:r>
            <a:r>
              <a:rPr kumimoji="1" lang="en-US" altLang="ko-KR" sz="1300" dirty="0">
                <a:sym typeface="Wingdings" pitchFamily="2" charset="2"/>
              </a:rPr>
              <a:t>grid cell</a:t>
            </a:r>
            <a:r>
              <a:rPr kumimoji="1" lang="ko-KR" altLang="en-US" sz="1300" dirty="0">
                <a:sym typeface="Wingdings" pitchFamily="2" charset="2"/>
              </a:rPr>
              <a:t>에 속하는지 명확하며</a:t>
            </a:r>
            <a:r>
              <a:rPr kumimoji="1" lang="en-US" altLang="ko-KR" sz="1300" dirty="0">
                <a:sym typeface="Wingdings" pitchFamily="2" charset="2"/>
              </a:rPr>
              <a:t>, network</a:t>
            </a:r>
            <a:r>
              <a:rPr kumimoji="1" lang="ko-KR" altLang="en-US" sz="1300" dirty="0">
                <a:sym typeface="Wingdings" pitchFamily="2" charset="2"/>
              </a:rPr>
              <a:t>는 각 </a:t>
            </a:r>
            <a:r>
              <a:rPr kumimoji="1" lang="en-US" altLang="ko-KR" sz="1300" dirty="0">
                <a:sym typeface="Wingdings" pitchFamily="2" charset="2"/>
              </a:rPr>
              <a:t>object</a:t>
            </a:r>
            <a:r>
              <a:rPr kumimoji="1" lang="ko-KR" altLang="en-US" sz="1300" dirty="0">
                <a:sym typeface="Wingdings" pitchFamily="2" charset="2"/>
              </a:rPr>
              <a:t>에 대해 하나의 </a:t>
            </a:r>
            <a:r>
              <a:rPr kumimoji="1" lang="en-US" altLang="ko-KR" sz="1300" dirty="0" err="1">
                <a:sym typeface="Wingdings" pitchFamily="2" charset="2"/>
              </a:rPr>
              <a:t>bbox</a:t>
            </a:r>
            <a:r>
              <a:rPr kumimoji="1" lang="ko-KR" altLang="en-US" sz="1300" dirty="0">
                <a:sym typeface="Wingdings" pitchFamily="2" charset="2"/>
              </a:rPr>
              <a:t>만 예측해야 함</a:t>
            </a:r>
            <a:r>
              <a:rPr kumimoji="1" lang="en-US" altLang="ko-KR" sz="1300" dirty="0">
                <a:sym typeface="Wingdings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sz="1300" dirty="0">
                <a:sym typeface="Wingdings" pitchFamily="2" charset="2"/>
              </a:rPr>
              <a:t>하지만 큰 </a:t>
            </a:r>
            <a:r>
              <a:rPr kumimoji="1" lang="en-US" altLang="ko-KR" sz="1300" dirty="0">
                <a:sym typeface="Wingdings" pitchFamily="2" charset="2"/>
              </a:rPr>
              <a:t>object</a:t>
            </a:r>
            <a:r>
              <a:rPr kumimoji="1" lang="ko-KR" altLang="en-US" sz="1300" dirty="0">
                <a:sym typeface="Wingdings" pitchFamily="2" charset="2"/>
              </a:rPr>
              <a:t>나 여러</a:t>
            </a:r>
            <a:r>
              <a:rPr kumimoji="1" lang="en-US" altLang="ko-KR" sz="1300" dirty="0">
                <a:sym typeface="Wingdings" pitchFamily="2" charset="2"/>
              </a:rPr>
              <a:t> cell</a:t>
            </a:r>
            <a:r>
              <a:rPr kumimoji="1" lang="ko-KR" altLang="en-US" sz="1300" dirty="0">
                <a:sym typeface="Wingdings" pitchFamily="2" charset="2"/>
              </a:rPr>
              <a:t>의 경계에 가까운 </a:t>
            </a:r>
            <a:r>
              <a:rPr kumimoji="1" lang="en-US" altLang="ko-KR" sz="1300" dirty="0">
                <a:sym typeface="Wingdings" pitchFamily="2" charset="2"/>
              </a:rPr>
              <a:t>object</a:t>
            </a:r>
            <a:r>
              <a:rPr kumimoji="1" lang="ko-KR" altLang="en-US" sz="1300" dirty="0">
                <a:sym typeface="Wingdings" pitchFamily="2" charset="2"/>
              </a:rPr>
              <a:t>는 </a:t>
            </a:r>
            <a:r>
              <a:rPr kumimoji="1" lang="en-US" altLang="ko-KR" sz="1300" dirty="0">
                <a:sym typeface="Wingdings" pitchFamily="2" charset="2"/>
              </a:rPr>
              <a:t>multiple detection</a:t>
            </a:r>
            <a:r>
              <a:rPr kumimoji="1" lang="ko-KR" altLang="en-US" sz="1300" dirty="0">
                <a:sym typeface="Wingdings" pitchFamily="2" charset="2"/>
              </a:rPr>
              <a:t>될 수 있다</a:t>
            </a:r>
            <a:r>
              <a:rPr kumimoji="1" lang="en-US" altLang="ko-KR" sz="1300" dirty="0"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ym typeface="Wingdings" pitchFamily="2" charset="2"/>
              </a:rPr>
              <a:t>      Non-maximum suppression</a:t>
            </a:r>
            <a:r>
              <a:rPr kumimoji="1" lang="ko-KR" altLang="en-US" sz="1300" dirty="0">
                <a:sym typeface="Wingdings" pitchFamily="2" charset="2"/>
              </a:rPr>
              <a:t>을 통해 해결할 수 있다</a:t>
            </a:r>
            <a:r>
              <a:rPr kumimoji="1" lang="en-US" altLang="ko-KR" sz="1300" dirty="0">
                <a:sym typeface="Wingdings" pitchFamily="2" charset="2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300" dirty="0">
                <a:sym typeface="Wingdings" pitchFamily="2" charset="2"/>
              </a:rPr>
              <a:t>        (</a:t>
            </a:r>
            <a:r>
              <a:rPr kumimoji="1" lang="ko-KR" altLang="en-US" sz="1300" dirty="0">
                <a:sym typeface="Wingdings" pitchFamily="2" charset="2"/>
              </a:rPr>
              <a:t>논문에서의 설명은 이게 끝</a:t>
            </a:r>
            <a:r>
              <a:rPr kumimoji="1" lang="en-US" altLang="ko-KR" sz="1300" dirty="0">
                <a:sym typeface="Wingdings" pitchFamily="2" charset="2"/>
              </a:rPr>
              <a:t>) + </a:t>
            </a:r>
          </a:p>
          <a:p>
            <a:pPr marL="0" indent="0">
              <a:lnSpc>
                <a:spcPct val="150000"/>
              </a:lnSpc>
              <a:buNone/>
            </a:pPr>
            <a:endParaRPr kumimoji="1" lang="en-US" altLang="ko-KR" sz="1300" dirty="0">
              <a:sym typeface="Wingdings" pitchFamily="2" charset="2"/>
            </a:endParaRPr>
          </a:p>
        </p:txBody>
      </p:sp>
      <p:pic>
        <p:nvPicPr>
          <p:cNvPr id="7" name="그림 6" descr="텍스트, 폰트, 스크린샷이(가) 표시된 사진&#10;&#10;자동 생성된 설명">
            <a:extLst>
              <a:ext uri="{FF2B5EF4-FFF2-40B4-BE49-F238E27FC236}">
                <a16:creationId xmlns:a16="http://schemas.microsoft.com/office/drawing/2014/main" id="{0606264D-C5D9-1EFD-E812-1F2AC8FAD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664" y="2567684"/>
            <a:ext cx="3569279" cy="66816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D3F5EA5-38A0-D04C-7613-AC037ABDC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024" y="3659379"/>
            <a:ext cx="3081719" cy="2702041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859877C-DAFB-B6A7-B24B-FAA551E2C429}"/>
              </a:ext>
            </a:extLst>
          </p:cNvPr>
          <p:cNvCxnSpPr>
            <a:cxnSpLocks/>
          </p:cNvCxnSpPr>
          <p:nvPr/>
        </p:nvCxnSpPr>
        <p:spPr>
          <a:xfrm flipV="1">
            <a:off x="3210664" y="4944220"/>
            <a:ext cx="639435" cy="40010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2CF66E57-DFFB-C30D-3EDD-4C2FE3A13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020" y="3684701"/>
            <a:ext cx="5587953" cy="251903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63FA303-F297-A738-FCF0-918842A670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8258" y="5031720"/>
            <a:ext cx="2386228" cy="1172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926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983</TotalTime>
  <Words>2042</Words>
  <Application>Microsoft Macintosh PowerPoint</Application>
  <PresentationFormat>와이드스크린</PresentationFormat>
  <Paragraphs>254</Paragraphs>
  <Slides>19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-apple-system</vt:lpstr>
      <vt:lpstr>맑은 고딕</vt:lpstr>
      <vt:lpstr>Malgun Gothic Semilight</vt:lpstr>
      <vt:lpstr>Arial</vt:lpstr>
      <vt:lpstr>Cambria Math</vt:lpstr>
      <vt:lpstr>Wingdings</vt:lpstr>
      <vt:lpstr>Office 테마</vt:lpstr>
      <vt:lpstr>PowerPoint 프레젠테이션</vt:lpstr>
      <vt:lpstr>Outline</vt:lpstr>
      <vt:lpstr>1. Precision-Recall Curve, mAP</vt:lpstr>
      <vt:lpstr>1. Precision-Recall Curve, mAP</vt:lpstr>
      <vt:lpstr>2. 이전 detection system들의 특징, 문제점</vt:lpstr>
      <vt:lpstr>2. 이전 detection system들의 특징, 문제점</vt:lpstr>
      <vt:lpstr>2. Unified Detection : YOLO network design</vt:lpstr>
      <vt:lpstr>2. Unified Detection : YOLO loss function</vt:lpstr>
      <vt:lpstr>2. Unified Detection : YOLO Inference</vt:lpstr>
      <vt:lpstr>2. Comparison to Other Real-Time Systems</vt:lpstr>
      <vt:lpstr>2. Comparison to Other Real-Time Systems</vt:lpstr>
      <vt:lpstr>2. Comparison to Other Real-Time Systems</vt:lpstr>
      <vt:lpstr>3. Experiments - VOC 2007 Error Analysis</vt:lpstr>
      <vt:lpstr>3. Experiments - Combining Fast R-CNN and YOLO</vt:lpstr>
      <vt:lpstr>3. Experiments – VOC 2012 Result</vt:lpstr>
      <vt:lpstr>3. Experiments - Generalizability : Person Detection in Artwork</vt:lpstr>
      <vt:lpstr>3. Experiments – Real-Time Detection In the Wild</vt:lpstr>
      <vt:lpstr>PowerPoint 프레젠테이션</vt:lpstr>
      <vt:lpstr>My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형섭 이</dc:creator>
  <cp:lastModifiedBy>형섭 이</cp:lastModifiedBy>
  <cp:revision>245</cp:revision>
  <dcterms:created xsi:type="dcterms:W3CDTF">2023-10-11T13:31:20Z</dcterms:created>
  <dcterms:modified xsi:type="dcterms:W3CDTF">2024-02-23T05:27:59Z</dcterms:modified>
</cp:coreProperties>
</file>

<file path=docProps/thumbnail.jpeg>
</file>